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59" r:id="rId2"/>
    <p:sldId id="308" r:id="rId3"/>
    <p:sldId id="309" r:id="rId4"/>
    <p:sldId id="314" r:id="rId5"/>
    <p:sldId id="327" r:id="rId6"/>
    <p:sldId id="331" r:id="rId7"/>
    <p:sldId id="332" r:id="rId8"/>
    <p:sldId id="333" r:id="rId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bbons, Michael S." initials="" lastIdx="0" clrIdx="0"/>
  <p:cmAuthor id="2" name="Gibbons, Michael S." initials="GMS" lastIdx="11" clrIdx="1">
    <p:extLst>
      <p:ext uri="{19B8F6BF-5375-455C-9EA6-DF929625EA0E}">
        <p15:presenceInfo xmlns:p15="http://schemas.microsoft.com/office/powerpoint/2012/main" userId="Gibbons, Michael 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snapToGrid="0">
      <p:cViewPr varScale="1">
        <p:scale>
          <a:sx n="116" d="100"/>
          <a:sy n="116" d="100"/>
        </p:scale>
        <p:origin x="336" y="108"/>
      </p:cViewPr>
      <p:guideLst>
        <p:guide orient="horz" pos="2160"/>
        <p:guide pos="3840"/>
      </p:guideLst>
    </p:cSldViewPr>
  </p:slideViewPr>
  <p:outlineViewPr>
    <p:cViewPr>
      <p:scale>
        <a:sx n="33" d="100"/>
        <a:sy n="33" d="100"/>
      </p:scale>
      <p:origin x="0" y="-1980"/>
    </p:cViewPr>
  </p:outlin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Percent Complete</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Sheet1!$B$1</c:f>
              <c:strCache>
                <c:ptCount val="1"/>
                <c:pt idx="0">
                  <c:v>Percent Complete</c:v>
                </c:pt>
              </c:strCache>
            </c:strRef>
          </c:tx>
          <c:spPr>
            <a:solidFill>
              <a:schemeClr val="accent4">
                <a:lumMod val="60000"/>
                <a:lumOff val="40000"/>
              </a:schemeClr>
            </a:solidFill>
            <a:ln w="19050">
              <a:solidFill>
                <a:schemeClr val="accent1"/>
              </a:solidFill>
            </a:ln>
            <a:effectLst/>
          </c:spPr>
          <c:invertIfNegative val="0"/>
          <c:dPt>
            <c:idx val="10"/>
            <c:invertIfNegative val="0"/>
            <c:bubble3D val="0"/>
            <c:spPr>
              <a:solidFill>
                <a:schemeClr val="accent4">
                  <a:lumMod val="60000"/>
                  <a:lumOff val="4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1-B709-4919-9B5B-1DF8EFB40123}"/>
              </c:ext>
            </c:extLst>
          </c:dPt>
          <c:dPt>
            <c:idx val="12"/>
            <c:invertIfNegative val="0"/>
            <c:bubble3D val="0"/>
            <c:spPr>
              <a:solidFill>
                <a:schemeClr val="accent4">
                  <a:lumMod val="40000"/>
                  <a:lumOff val="6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3-B709-4919-9B5B-1DF8EFB40123}"/>
              </c:ext>
            </c:extLst>
          </c:dPt>
          <c:dPt>
            <c:idx val="13"/>
            <c:invertIfNegative val="0"/>
            <c:bubble3D val="0"/>
            <c:extLst xmlns:c16r2="http://schemas.microsoft.com/office/drawing/2015/06/chart">
              <c:ext xmlns:c16="http://schemas.microsoft.com/office/drawing/2014/chart" uri="{C3380CC4-5D6E-409C-BE32-E72D297353CC}">
                <c16:uniqueId val="{00000004-B709-4919-9B5B-1DF8EFB40123}"/>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10) Comprehensive Housing Plan</c:v>
                </c:pt>
                <c:pt idx="1">
                  <c:v>9b) 100 Bronze-level EL Certifications </c:v>
                </c:pt>
                <c:pt idx="2">
                  <c:v>9a) Student Affairs Programming Aligned to Student Engagement Model</c:v>
                </c:pt>
                <c:pt idx="3">
                  <c:v>8c) Diversified Revenue - General Assembly Funding</c:v>
                </c:pt>
                <c:pt idx="4">
                  <c:v>8b) Diversified Revenue - Grant Infrastructure</c:v>
                </c:pt>
                <c:pt idx="5">
                  <c:v>8a) Diversified Revenue - Capital Campaign</c:v>
                </c:pt>
                <c:pt idx="6">
                  <c:v>7b) Better Internal Communcations - Intranet</c:v>
                </c:pt>
                <c:pt idx="7">
                  <c:v>7) Better Internal Communications - Face to Face</c:v>
                </c:pt>
                <c:pt idx="8">
                  <c:v>6) Leadership Training</c:v>
                </c:pt>
                <c:pt idx="9">
                  <c:v>5) Systemic Technology Review</c:v>
                </c:pt>
                <c:pt idx="10">
                  <c:v>4) New Programs</c:v>
                </c:pt>
                <c:pt idx="11">
                  <c:v>3) Advising System</c:v>
                </c:pt>
                <c:pt idx="12">
                  <c:v>2) Academic Master Plan</c:v>
                </c:pt>
                <c:pt idx="13">
                  <c:v>1) Strategic Enrollment Plan</c:v>
                </c:pt>
              </c:strCache>
            </c:strRef>
          </c:cat>
          <c:val>
            <c:numRef>
              <c:f>Sheet1!$B$2:$B$15</c:f>
              <c:numCache>
                <c:formatCode>0</c:formatCode>
                <c:ptCount val="14"/>
                <c:pt idx="0">
                  <c:v>90</c:v>
                </c:pt>
                <c:pt idx="1">
                  <c:v>75</c:v>
                </c:pt>
                <c:pt idx="2">
                  <c:v>100</c:v>
                </c:pt>
                <c:pt idx="3">
                  <c:v>75</c:v>
                </c:pt>
                <c:pt idx="4">
                  <c:v>50</c:v>
                </c:pt>
                <c:pt idx="5">
                  <c:v>50</c:v>
                </c:pt>
                <c:pt idx="6">
                  <c:v>90</c:v>
                </c:pt>
                <c:pt idx="7">
                  <c:v>100</c:v>
                </c:pt>
                <c:pt idx="8">
                  <c:v>60</c:v>
                </c:pt>
                <c:pt idx="9">
                  <c:v>50</c:v>
                </c:pt>
                <c:pt idx="10">
                  <c:v>75</c:v>
                </c:pt>
                <c:pt idx="11">
                  <c:v>85</c:v>
                </c:pt>
                <c:pt idx="12">
                  <c:v>100</c:v>
                </c:pt>
                <c:pt idx="13">
                  <c:v>100</c:v>
                </c:pt>
              </c:numCache>
            </c:numRef>
          </c:val>
          <c:extLst xmlns:c16r2="http://schemas.microsoft.com/office/drawing/2015/06/chart">
            <c:ext xmlns:c16="http://schemas.microsoft.com/office/drawing/2014/chart" uri="{C3380CC4-5D6E-409C-BE32-E72D297353CC}">
              <c16:uniqueId val="{00000003-07CD-4A5E-9FFE-622A86F6B698}"/>
            </c:ext>
          </c:extLst>
        </c:ser>
        <c:dLbls>
          <c:showLegendKey val="0"/>
          <c:showVal val="0"/>
          <c:showCatName val="0"/>
          <c:showSerName val="0"/>
          <c:showPercent val="0"/>
          <c:showBubbleSize val="0"/>
        </c:dLbls>
        <c:gapWidth val="182"/>
        <c:axId val="506395200"/>
        <c:axId val="494954712"/>
      </c:barChart>
      <c:catAx>
        <c:axId val="506395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4954712"/>
        <c:crosses val="autoZero"/>
        <c:auto val="1"/>
        <c:lblAlgn val="ctr"/>
        <c:lblOffset val="100"/>
        <c:noMultiLvlLbl val="0"/>
      </c:catAx>
      <c:valAx>
        <c:axId val="49495471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63952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Percent Complete</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Sheet1!$B$1</c:f>
              <c:strCache>
                <c:ptCount val="1"/>
                <c:pt idx="0">
                  <c:v>Percent Complete</c:v>
                </c:pt>
              </c:strCache>
            </c:strRef>
          </c:tx>
          <c:spPr>
            <a:solidFill>
              <a:schemeClr val="accent4">
                <a:lumMod val="60000"/>
                <a:lumOff val="40000"/>
              </a:schemeClr>
            </a:solidFill>
            <a:ln w="19050">
              <a:solidFill>
                <a:schemeClr val="accent1"/>
              </a:solidFill>
            </a:ln>
            <a:effectLst/>
          </c:spPr>
          <c:invertIfNegative val="0"/>
          <c:dPt>
            <c:idx val="9"/>
            <c:invertIfNegative val="0"/>
            <c:bubble3D val="0"/>
            <c:spPr>
              <a:solidFill>
                <a:schemeClr val="accent4">
                  <a:lumMod val="60000"/>
                  <a:lumOff val="4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1-1FF9-43DD-9A58-44443356D302}"/>
              </c:ext>
            </c:extLst>
          </c:dPt>
          <c:dPt>
            <c:idx val="11"/>
            <c:invertIfNegative val="0"/>
            <c:bubble3D val="0"/>
            <c:spPr>
              <a:solidFill>
                <a:schemeClr val="accent4">
                  <a:lumMod val="40000"/>
                  <a:lumOff val="6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3-1FF9-43DD-9A58-44443356D302}"/>
              </c:ext>
            </c:extLst>
          </c:dPt>
          <c:dPt>
            <c:idx val="13"/>
            <c:invertIfNegative val="0"/>
            <c:bubble3D val="0"/>
            <c:extLst xmlns:c16r2="http://schemas.microsoft.com/office/drawing/2015/06/chart">
              <c:ext xmlns:c16="http://schemas.microsoft.com/office/drawing/2014/chart" uri="{C3380CC4-5D6E-409C-BE32-E72D297353CC}">
                <c16:uniqueId val="{00000004-1FF9-43DD-9A58-44443356D302}"/>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5) Systemic Technology Review</c:v>
                </c:pt>
                <c:pt idx="1">
                  <c:v>4) New Programs</c:v>
                </c:pt>
                <c:pt idx="2">
                  <c:v>3) Advising System</c:v>
                </c:pt>
                <c:pt idx="3">
                  <c:v>2) Academic Master Plan</c:v>
                </c:pt>
                <c:pt idx="4">
                  <c:v>1) Strategic Enrollment Plan</c:v>
                </c:pt>
              </c:strCache>
            </c:strRef>
          </c:cat>
          <c:val>
            <c:numRef>
              <c:f>Sheet1!$B$11:$B$15</c:f>
              <c:numCache>
                <c:formatCode>0</c:formatCode>
                <c:ptCount val="5"/>
                <c:pt idx="0">
                  <c:v>50</c:v>
                </c:pt>
                <c:pt idx="1">
                  <c:v>75</c:v>
                </c:pt>
                <c:pt idx="2">
                  <c:v>85</c:v>
                </c:pt>
                <c:pt idx="3">
                  <c:v>100</c:v>
                </c:pt>
                <c:pt idx="4">
                  <c:v>100</c:v>
                </c:pt>
              </c:numCache>
            </c:numRef>
          </c:val>
          <c:extLst xmlns:c16r2="http://schemas.microsoft.com/office/drawing/2015/06/chart">
            <c:ext xmlns:c16="http://schemas.microsoft.com/office/drawing/2014/chart" uri="{C3380CC4-5D6E-409C-BE32-E72D297353CC}">
              <c16:uniqueId val="{00000003-07CD-4A5E-9FFE-622A86F6B698}"/>
            </c:ext>
          </c:extLst>
        </c:ser>
        <c:dLbls>
          <c:showLegendKey val="0"/>
          <c:showVal val="0"/>
          <c:showCatName val="0"/>
          <c:showSerName val="0"/>
          <c:showPercent val="0"/>
          <c:showBubbleSize val="0"/>
        </c:dLbls>
        <c:gapWidth val="182"/>
        <c:axId val="500359192"/>
        <c:axId val="500360760"/>
      </c:barChart>
      <c:catAx>
        <c:axId val="500359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0360760"/>
        <c:crosses val="autoZero"/>
        <c:auto val="1"/>
        <c:lblAlgn val="ctr"/>
        <c:lblOffset val="100"/>
        <c:noMultiLvlLbl val="0"/>
      </c:catAx>
      <c:valAx>
        <c:axId val="500360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03591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Percent Complete</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Sheet1!$B$1</c:f>
              <c:strCache>
                <c:ptCount val="1"/>
                <c:pt idx="0">
                  <c:v>Percent Complete</c:v>
                </c:pt>
              </c:strCache>
            </c:strRef>
          </c:tx>
          <c:spPr>
            <a:solidFill>
              <a:schemeClr val="accent4">
                <a:lumMod val="60000"/>
                <a:lumOff val="40000"/>
              </a:schemeClr>
            </a:solidFill>
            <a:ln w="19050">
              <a:solidFill>
                <a:schemeClr val="accent1"/>
              </a:solidFill>
            </a:ln>
            <a:effectLst/>
          </c:spPr>
          <c:invertIfNegative val="0"/>
          <c:dPt>
            <c:idx val="9"/>
            <c:invertIfNegative val="0"/>
            <c:bubble3D val="0"/>
            <c:spPr>
              <a:solidFill>
                <a:schemeClr val="accent4">
                  <a:lumMod val="60000"/>
                  <a:lumOff val="4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1-812E-4611-991B-97DCD1C04DFA}"/>
              </c:ext>
            </c:extLst>
          </c:dPt>
          <c:dPt>
            <c:idx val="11"/>
            <c:invertIfNegative val="0"/>
            <c:bubble3D val="0"/>
            <c:spPr>
              <a:solidFill>
                <a:schemeClr val="accent4">
                  <a:lumMod val="40000"/>
                  <a:lumOff val="6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3-812E-4611-991B-97DCD1C04DFA}"/>
              </c:ext>
            </c:extLst>
          </c:dPt>
          <c:dPt>
            <c:idx val="13"/>
            <c:invertIfNegative val="0"/>
            <c:bubble3D val="0"/>
            <c:extLst xmlns:c16r2="http://schemas.microsoft.com/office/drawing/2015/06/chart">
              <c:ext xmlns:c16="http://schemas.microsoft.com/office/drawing/2014/chart" uri="{C3380CC4-5D6E-409C-BE32-E72D297353CC}">
                <c16:uniqueId val="{00000004-812E-4611-991B-97DCD1C04DFA}"/>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Sheet1!$A$8:$A$10</c:f>
              <c:strCache>
                <c:ptCount val="3"/>
                <c:pt idx="0">
                  <c:v>7b) Better Internal Communcations - Intranet</c:v>
                </c:pt>
                <c:pt idx="1">
                  <c:v>7a) Better Internal Communications - Face to Face</c:v>
                </c:pt>
                <c:pt idx="2">
                  <c:v>6) Leadership Training</c:v>
                </c:pt>
              </c:strCache>
            </c:strRef>
          </c:cat>
          <c:val>
            <c:numRef>
              <c:f>Sheet1!$B$8:$B$10</c:f>
              <c:numCache>
                <c:formatCode>0</c:formatCode>
                <c:ptCount val="3"/>
                <c:pt idx="0">
                  <c:v>90</c:v>
                </c:pt>
                <c:pt idx="1">
                  <c:v>100</c:v>
                </c:pt>
                <c:pt idx="2">
                  <c:v>60</c:v>
                </c:pt>
              </c:numCache>
            </c:numRef>
          </c:val>
          <c:extLst xmlns:c16r2="http://schemas.microsoft.com/office/drawing/2015/06/chart">
            <c:ext xmlns:c16="http://schemas.microsoft.com/office/drawing/2014/chart" uri="{C3380CC4-5D6E-409C-BE32-E72D297353CC}">
              <c16:uniqueId val="{00000003-07CD-4A5E-9FFE-622A86F6B698}"/>
            </c:ext>
          </c:extLst>
        </c:ser>
        <c:dLbls>
          <c:showLegendKey val="0"/>
          <c:showVal val="0"/>
          <c:showCatName val="0"/>
          <c:showSerName val="0"/>
          <c:showPercent val="0"/>
          <c:showBubbleSize val="0"/>
        </c:dLbls>
        <c:gapWidth val="182"/>
        <c:axId val="500358016"/>
        <c:axId val="500359584"/>
      </c:barChart>
      <c:catAx>
        <c:axId val="500358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0359584"/>
        <c:crosses val="autoZero"/>
        <c:auto val="1"/>
        <c:lblAlgn val="ctr"/>
        <c:lblOffset val="100"/>
        <c:noMultiLvlLbl val="0"/>
      </c:catAx>
      <c:valAx>
        <c:axId val="50035958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03580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Percent Complete</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Sheet1!$B$1</c:f>
              <c:strCache>
                <c:ptCount val="1"/>
                <c:pt idx="0">
                  <c:v>Percent Complete</c:v>
                </c:pt>
              </c:strCache>
            </c:strRef>
          </c:tx>
          <c:spPr>
            <a:solidFill>
              <a:schemeClr val="accent4">
                <a:lumMod val="60000"/>
                <a:lumOff val="40000"/>
              </a:schemeClr>
            </a:solidFill>
            <a:ln w="19050">
              <a:solidFill>
                <a:schemeClr val="accent1"/>
              </a:solidFill>
            </a:ln>
            <a:effectLst/>
          </c:spPr>
          <c:invertIfNegative val="0"/>
          <c:dPt>
            <c:idx val="9"/>
            <c:invertIfNegative val="0"/>
            <c:bubble3D val="0"/>
            <c:spPr>
              <a:solidFill>
                <a:schemeClr val="accent4">
                  <a:lumMod val="60000"/>
                  <a:lumOff val="4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1-FD1A-4968-83DE-FADF59BCD7CC}"/>
              </c:ext>
            </c:extLst>
          </c:dPt>
          <c:dPt>
            <c:idx val="11"/>
            <c:invertIfNegative val="0"/>
            <c:bubble3D val="0"/>
            <c:spPr>
              <a:solidFill>
                <a:schemeClr val="accent4">
                  <a:lumMod val="40000"/>
                  <a:lumOff val="6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3-FD1A-4968-83DE-FADF59BCD7CC}"/>
              </c:ext>
            </c:extLst>
          </c:dPt>
          <c:dPt>
            <c:idx val="13"/>
            <c:invertIfNegative val="0"/>
            <c:bubble3D val="0"/>
            <c:extLst xmlns:c16r2="http://schemas.microsoft.com/office/drawing/2015/06/chart">
              <c:ext xmlns:c16="http://schemas.microsoft.com/office/drawing/2014/chart" uri="{C3380CC4-5D6E-409C-BE32-E72D297353CC}">
                <c16:uniqueId val="{00000004-FD1A-4968-83DE-FADF59BCD7CC}"/>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8c) Diversified Revenue - General Assembly Funding</c:v>
                </c:pt>
                <c:pt idx="1">
                  <c:v>8b) Diversified Revenue - Grant Infrastructure</c:v>
                </c:pt>
                <c:pt idx="2">
                  <c:v>8a) Diversified Revenue - Capital Campaign</c:v>
                </c:pt>
              </c:strCache>
            </c:strRef>
          </c:cat>
          <c:val>
            <c:numRef>
              <c:f>Sheet1!$B$5:$B$7</c:f>
              <c:numCache>
                <c:formatCode>0</c:formatCode>
                <c:ptCount val="3"/>
                <c:pt idx="0">
                  <c:v>75</c:v>
                </c:pt>
                <c:pt idx="1">
                  <c:v>50</c:v>
                </c:pt>
                <c:pt idx="2">
                  <c:v>50</c:v>
                </c:pt>
              </c:numCache>
            </c:numRef>
          </c:val>
          <c:extLst xmlns:c16r2="http://schemas.microsoft.com/office/drawing/2015/06/chart">
            <c:ext xmlns:c16="http://schemas.microsoft.com/office/drawing/2014/chart" uri="{C3380CC4-5D6E-409C-BE32-E72D297353CC}">
              <c16:uniqueId val="{00000003-07CD-4A5E-9FFE-622A86F6B698}"/>
            </c:ext>
          </c:extLst>
        </c:ser>
        <c:dLbls>
          <c:showLegendKey val="0"/>
          <c:showVal val="0"/>
          <c:showCatName val="0"/>
          <c:showSerName val="0"/>
          <c:showPercent val="0"/>
          <c:showBubbleSize val="0"/>
        </c:dLbls>
        <c:gapWidth val="182"/>
        <c:axId val="494952752"/>
        <c:axId val="494955104"/>
      </c:barChart>
      <c:catAx>
        <c:axId val="494952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4955104"/>
        <c:crosses val="autoZero"/>
        <c:auto val="1"/>
        <c:lblAlgn val="ctr"/>
        <c:lblOffset val="100"/>
        <c:noMultiLvlLbl val="0"/>
      </c:catAx>
      <c:valAx>
        <c:axId val="49495510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49527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Percent Complete</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Sheet1!$B$1</c:f>
              <c:strCache>
                <c:ptCount val="1"/>
                <c:pt idx="0">
                  <c:v>Percent Complete</c:v>
                </c:pt>
              </c:strCache>
            </c:strRef>
          </c:tx>
          <c:spPr>
            <a:solidFill>
              <a:schemeClr val="accent4">
                <a:lumMod val="60000"/>
                <a:lumOff val="40000"/>
              </a:schemeClr>
            </a:solidFill>
            <a:ln w="19050">
              <a:solidFill>
                <a:schemeClr val="accent1"/>
              </a:solidFill>
            </a:ln>
            <a:effectLst/>
          </c:spPr>
          <c:invertIfNegative val="0"/>
          <c:dPt>
            <c:idx val="9"/>
            <c:invertIfNegative val="0"/>
            <c:bubble3D val="0"/>
            <c:spPr>
              <a:solidFill>
                <a:schemeClr val="accent4">
                  <a:lumMod val="60000"/>
                  <a:lumOff val="4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1-FD1A-4968-83DE-FADF59BCD7CC}"/>
              </c:ext>
            </c:extLst>
          </c:dPt>
          <c:dPt>
            <c:idx val="11"/>
            <c:invertIfNegative val="0"/>
            <c:bubble3D val="0"/>
            <c:spPr>
              <a:solidFill>
                <a:schemeClr val="accent4">
                  <a:lumMod val="40000"/>
                  <a:lumOff val="6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3-FD1A-4968-83DE-FADF59BCD7CC}"/>
              </c:ext>
            </c:extLst>
          </c:dPt>
          <c:dPt>
            <c:idx val="13"/>
            <c:invertIfNegative val="0"/>
            <c:bubble3D val="0"/>
            <c:extLst xmlns:c16r2="http://schemas.microsoft.com/office/drawing/2015/06/chart">
              <c:ext xmlns:c16="http://schemas.microsoft.com/office/drawing/2014/chart" uri="{C3380CC4-5D6E-409C-BE32-E72D297353CC}">
                <c16:uniqueId val="{00000004-FD1A-4968-83DE-FADF59BCD7CC}"/>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10) Comprehensive Housing Plan</c:v>
                </c:pt>
                <c:pt idx="1">
                  <c:v>9b) 100 Bronze-Level EL Certifications </c:v>
                </c:pt>
                <c:pt idx="2">
                  <c:v>9a) Student Affairs Programming Aligned to Student Engagement Model</c:v>
                </c:pt>
              </c:strCache>
            </c:strRef>
          </c:cat>
          <c:val>
            <c:numRef>
              <c:f>Sheet1!$B$2:$B$4</c:f>
              <c:numCache>
                <c:formatCode>0</c:formatCode>
                <c:ptCount val="3"/>
                <c:pt idx="0">
                  <c:v>90</c:v>
                </c:pt>
                <c:pt idx="1">
                  <c:v>75</c:v>
                </c:pt>
                <c:pt idx="2">
                  <c:v>100</c:v>
                </c:pt>
              </c:numCache>
            </c:numRef>
          </c:val>
          <c:extLst xmlns:c16r2="http://schemas.microsoft.com/office/drawing/2015/06/chart">
            <c:ext xmlns:c16="http://schemas.microsoft.com/office/drawing/2014/chart" uri="{C3380CC4-5D6E-409C-BE32-E72D297353CC}">
              <c16:uniqueId val="{00000003-07CD-4A5E-9FFE-622A86F6B698}"/>
            </c:ext>
          </c:extLst>
        </c:ser>
        <c:dLbls>
          <c:showLegendKey val="0"/>
          <c:showVal val="0"/>
          <c:showCatName val="0"/>
          <c:showSerName val="0"/>
          <c:showPercent val="0"/>
          <c:showBubbleSize val="0"/>
        </c:dLbls>
        <c:gapWidth val="182"/>
        <c:axId val="500361152"/>
        <c:axId val="500355664"/>
      </c:barChart>
      <c:catAx>
        <c:axId val="500361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0355664"/>
        <c:crosses val="autoZero"/>
        <c:auto val="1"/>
        <c:lblAlgn val="ctr"/>
        <c:lblOffset val="100"/>
        <c:noMultiLvlLbl val="0"/>
      </c:catAx>
      <c:valAx>
        <c:axId val="50035566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03611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79"/>
          </a:xfrm>
          <a:prstGeom prst="rect">
            <a:avLst/>
          </a:prstGeom>
        </p:spPr>
        <p:txBody>
          <a:bodyPr vert="horz" lIns="93932" tIns="46966" rIns="93932" bIns="46966" rtlCol="0"/>
          <a:lstStyle>
            <a:lvl1pPr algn="r">
              <a:defRPr sz="1200"/>
            </a:lvl1pPr>
          </a:lstStyle>
          <a:p>
            <a:fld id="{51A7225C-610B-4A6C-8694-730AE5743776}" type="datetimeFigureOut">
              <a:rPr lang="en-US" smtClean="0"/>
              <a:t>8/13/2018</a:t>
            </a:fld>
            <a:endParaRPr lang="en-US"/>
          </a:p>
        </p:txBody>
      </p:sp>
      <p:sp>
        <p:nvSpPr>
          <p:cNvPr id="4" name="Footer Placeholder 3"/>
          <p:cNvSpPr>
            <a:spLocks noGrp="1"/>
          </p:cNvSpPr>
          <p:nvPr>
            <p:ph type="ftr" sz="quarter" idx="2"/>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8"/>
          </a:xfrm>
          <a:prstGeom prst="rect">
            <a:avLst/>
          </a:prstGeom>
        </p:spPr>
        <p:txBody>
          <a:bodyPr vert="horz" lIns="93932" tIns="46966" rIns="93932" bIns="46966" rtlCol="0" anchor="b"/>
          <a:lstStyle>
            <a:lvl1pPr algn="r">
              <a:defRPr sz="1200"/>
            </a:lvl1pPr>
          </a:lstStyle>
          <a:p>
            <a:fld id="{22E49F59-54ED-4564-8F6B-F0C971EA6FB3}" type="slidenum">
              <a:rPr lang="en-US" smtClean="0"/>
              <a:t>‹#›</a:t>
            </a:fld>
            <a:endParaRPr lang="en-US"/>
          </a:p>
        </p:txBody>
      </p:sp>
    </p:spTree>
    <p:extLst>
      <p:ext uri="{BB962C8B-B14F-4D97-AF65-F5344CB8AC3E}">
        <p14:creationId xmlns:p14="http://schemas.microsoft.com/office/powerpoint/2010/main" val="1077037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BC162E6D-D184-438F-B0C6-C4D99AFFABC1}" type="datetimeFigureOut">
              <a:rPr lang="en-US" smtClean="0"/>
              <a:t>8/13/2018</a:t>
            </a:fld>
            <a:endParaRPr lang="en-US"/>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84C5B105-B0A8-46E2-9FEE-A59A5A1A5103}" type="slidenum">
              <a:rPr lang="en-US" smtClean="0"/>
              <a:t>‹#›</a:t>
            </a:fld>
            <a:endParaRPr lang="en-US"/>
          </a:p>
        </p:txBody>
      </p:sp>
    </p:spTree>
    <p:extLst>
      <p:ext uri="{BB962C8B-B14F-4D97-AF65-F5344CB8AC3E}">
        <p14:creationId xmlns:p14="http://schemas.microsoft.com/office/powerpoint/2010/main" val="221164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C4A01C-F1C6-40FA-B153-750AE286BF74}" type="datetime1">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212226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4D3B33-67C1-4069-A9AC-6E71DF522CCD}" type="datetime1">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324063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C1BD-7070-4240-8EDC-29164F79E794}" type="datetime1">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145172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71392-BFC2-46A1-B82B-9E2238E1EDB8}" type="datetime1">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4557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8DFD8A-6F79-4A32-9547-A66B961162E8}" type="datetime1">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7546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CDF124-9263-4B08-BF44-834970D3DA6B}" type="datetime1">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144361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93A10B-7F25-4B19-969C-9752325AF0ED}" type="datetime1">
              <a:rPr lang="en-US" smtClean="0"/>
              <a:t>8/13/2018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2594149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239553-3747-4077-BAB0-E7F523AECD51}" type="datetime1">
              <a:rPr lang="en-US" smtClean="0"/>
              <a:t>8/13/2018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252390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2157D-8C88-4E97-8C56-CDCE0DCF47C8}" type="datetime1">
              <a:rPr lang="en-US" smtClean="0"/>
              <a:t>8/13/2018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2048907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98415E-9EB4-4C53-8A70-E8C69A3A75E2}" type="datetime1">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11923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E22E35-837A-470F-BA0A-3CD9EB16B920}" type="datetime1">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14282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57DCF5F8-6CD2-4C4B-A6EB-3F1D4E4CBCBD}" type="datetime1">
              <a:rPr lang="en-US" smtClean="0"/>
              <a:t>8/13/2018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rgbClr val="7030A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E5CDD5C3-AB9F-4DD6-A8AF-E4697C440537}" type="slidenum">
              <a:rPr lang="en-US" smtClean="0"/>
              <a:pPr/>
              <a:t>‹#›</a:t>
            </a:fld>
            <a:endParaRPr lang="en-US" dirty="0"/>
          </a:p>
        </p:txBody>
      </p:sp>
    </p:spTree>
    <p:extLst>
      <p:ext uri="{BB962C8B-B14F-4D97-AF65-F5344CB8AC3E}">
        <p14:creationId xmlns:p14="http://schemas.microsoft.com/office/powerpoint/2010/main" val="3094177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54480" y="3184843"/>
            <a:ext cx="9144000" cy="2387600"/>
          </a:xfrm>
        </p:spPr>
        <p:txBody>
          <a:bodyPr>
            <a:normAutofit/>
          </a:bodyPr>
          <a:lstStyle/>
          <a:p>
            <a:r>
              <a:rPr lang="en-US" sz="4400" dirty="0"/>
              <a:t/>
            </a:r>
            <a:br>
              <a:rPr lang="en-US" sz="4400" dirty="0"/>
            </a:br>
            <a:r>
              <a:rPr lang="en-US" sz="4400" dirty="0"/>
              <a:t>Strategic Plan Update</a:t>
            </a:r>
            <a:endParaRPr lang="en-US" sz="4400" i="1" dirty="0"/>
          </a:p>
        </p:txBody>
      </p:sp>
      <p:sp>
        <p:nvSpPr>
          <p:cNvPr id="5" name="Subtitle 4"/>
          <p:cNvSpPr>
            <a:spLocks noGrp="1"/>
          </p:cNvSpPr>
          <p:nvPr>
            <p:ph type="subTitle" idx="1"/>
          </p:nvPr>
        </p:nvSpPr>
        <p:spPr>
          <a:xfrm>
            <a:off x="1554480" y="5664518"/>
            <a:ext cx="9144000" cy="472122"/>
          </a:xfrm>
        </p:spPr>
        <p:txBody>
          <a:bodyPr>
            <a:normAutofit/>
          </a:bodyPr>
          <a:lstStyle/>
          <a:p>
            <a:r>
              <a:rPr lang="en-US" sz="2000" i="1" dirty="0" smtClean="0"/>
              <a:t>Q3 Academic Year 2017-18 (January – March 2018)</a:t>
            </a:r>
            <a:endParaRPr lang="en-US" sz="2000" dirty="0"/>
          </a:p>
        </p:txBody>
      </p:sp>
    </p:spTree>
    <p:extLst>
      <p:ext uri="{BB962C8B-B14F-4D97-AF65-F5344CB8AC3E}">
        <p14:creationId xmlns:p14="http://schemas.microsoft.com/office/powerpoint/2010/main" val="22549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3 Initiatives</a:t>
            </a:r>
          </a:p>
        </p:txBody>
      </p:sp>
      <p:sp>
        <p:nvSpPr>
          <p:cNvPr id="3" name="Content Placeholder 2"/>
          <p:cNvSpPr>
            <a:spLocks noGrp="1"/>
          </p:cNvSpPr>
          <p:nvPr>
            <p:ph idx="1"/>
          </p:nvPr>
        </p:nvSpPr>
        <p:spPr>
          <a:xfrm>
            <a:off x="838200" y="1319349"/>
            <a:ext cx="10248900" cy="4857614"/>
          </a:xfrm>
        </p:spPr>
        <p:txBody>
          <a:bodyPr>
            <a:noAutofit/>
          </a:bodyPr>
          <a:lstStyle/>
          <a:p>
            <a:pPr marL="0" indent="0">
              <a:buNone/>
            </a:pPr>
            <a:r>
              <a:rPr lang="en-US" sz="1000" i="1" dirty="0"/>
              <a:t>Enrollment</a:t>
            </a:r>
          </a:p>
          <a:p>
            <a:pPr lvl="1">
              <a:buAutoNum type="arabicPeriod"/>
            </a:pPr>
            <a:r>
              <a:rPr lang="en-US" sz="1000" dirty="0" smtClean="0"/>
              <a:t>Deliver </a:t>
            </a:r>
            <a:r>
              <a:rPr lang="en-US" sz="1000" dirty="0"/>
              <a:t>Strategic Enrollment Plan by December </a:t>
            </a:r>
            <a:r>
              <a:rPr lang="en-US" sz="1000" dirty="0" smtClean="0"/>
              <a:t>2017</a:t>
            </a:r>
          </a:p>
          <a:p>
            <a:pPr lvl="1">
              <a:buAutoNum type="arabicPeriod"/>
            </a:pPr>
            <a:r>
              <a:rPr lang="en-US" sz="1000" dirty="0" smtClean="0"/>
              <a:t>Deliver </a:t>
            </a:r>
            <a:r>
              <a:rPr lang="en-US" sz="1000" dirty="0"/>
              <a:t>Academic Master Plan by April </a:t>
            </a:r>
            <a:r>
              <a:rPr lang="en-US" sz="1000" dirty="0" smtClean="0"/>
              <a:t>2018</a:t>
            </a:r>
          </a:p>
          <a:p>
            <a:pPr lvl="1">
              <a:buAutoNum type="arabicPeriod"/>
            </a:pPr>
            <a:r>
              <a:rPr lang="en-US" sz="1000" dirty="0" smtClean="0"/>
              <a:t>Deliver new </a:t>
            </a:r>
            <a:r>
              <a:rPr lang="en-US" sz="1000" dirty="0"/>
              <a:t>intentional advising and student success model and system serving at least 2,400 first- and second-year students per year – beginning in Fall </a:t>
            </a:r>
            <a:r>
              <a:rPr lang="en-US" sz="1000" dirty="0" smtClean="0"/>
              <a:t>2017</a:t>
            </a:r>
          </a:p>
          <a:p>
            <a:pPr lvl="1">
              <a:buAutoNum type="arabicPeriod"/>
            </a:pPr>
            <a:r>
              <a:rPr lang="en-US" sz="1000" dirty="0" smtClean="0"/>
              <a:t>Deliver </a:t>
            </a:r>
            <a:r>
              <a:rPr lang="en-US" sz="1000" dirty="0"/>
              <a:t>proposals for four new degree programs in </a:t>
            </a:r>
            <a:r>
              <a:rPr lang="en-US" sz="1000" dirty="0" smtClean="0"/>
              <a:t>FY2018</a:t>
            </a:r>
          </a:p>
          <a:p>
            <a:pPr lvl="1">
              <a:buAutoNum type="arabicPeriod"/>
            </a:pPr>
            <a:r>
              <a:rPr lang="en-US" sz="1000" dirty="0" smtClean="0"/>
              <a:t>Deliver Systemic Technology Review by </a:t>
            </a:r>
            <a:r>
              <a:rPr lang="en-US" sz="1000" dirty="0"/>
              <a:t>April 2018</a:t>
            </a:r>
          </a:p>
          <a:p>
            <a:pPr marL="0" indent="0">
              <a:buNone/>
            </a:pPr>
            <a:r>
              <a:rPr lang="en-US" sz="1000" i="1" dirty="0"/>
              <a:t>Strengthen Governance &amp; Foster </a:t>
            </a:r>
            <a:r>
              <a:rPr lang="en-US" sz="1000" i="1" dirty="0" smtClean="0"/>
              <a:t>Community</a:t>
            </a:r>
          </a:p>
          <a:p>
            <a:pPr lvl="1">
              <a:buFont typeface="+mj-lt"/>
              <a:buAutoNum type="arabicPeriod" startAt="6"/>
            </a:pPr>
            <a:r>
              <a:rPr lang="en-US" sz="1000" dirty="0" smtClean="0"/>
              <a:t>Deliver </a:t>
            </a:r>
            <a:r>
              <a:rPr lang="en-US" sz="1000" dirty="0"/>
              <a:t>Leadership Training Program for 50 employee participants by Spring 2018</a:t>
            </a:r>
          </a:p>
          <a:p>
            <a:pPr lvl="1">
              <a:buFont typeface="+mj-lt"/>
              <a:buAutoNum type="arabicPeriod" startAt="6"/>
            </a:pPr>
            <a:r>
              <a:rPr lang="en-US" sz="1000" dirty="0" smtClean="0"/>
              <a:t>Deliver </a:t>
            </a:r>
            <a:r>
              <a:rPr lang="en-US" sz="1000" dirty="0"/>
              <a:t>better internal communications with</a:t>
            </a:r>
          </a:p>
          <a:p>
            <a:pPr lvl="2">
              <a:buFont typeface="+mj-lt"/>
              <a:buAutoNum type="alphaLcParenR"/>
            </a:pPr>
            <a:r>
              <a:rPr lang="en-US" sz="1000" dirty="0"/>
              <a:t>Monthly face-to-face institution-wide directors’ meeting starting September 2017</a:t>
            </a:r>
          </a:p>
          <a:p>
            <a:pPr lvl="2">
              <a:buFont typeface="+mj-lt"/>
              <a:buAutoNum type="alphaLcParenR"/>
            </a:pPr>
            <a:r>
              <a:rPr lang="en-US" sz="1000" dirty="0"/>
              <a:t>New Intranet by March 2018</a:t>
            </a:r>
          </a:p>
          <a:p>
            <a:pPr marL="0" indent="0">
              <a:buNone/>
            </a:pPr>
            <a:r>
              <a:rPr lang="en-US" sz="1000" i="1" dirty="0"/>
              <a:t>Leverage Resources &amp; Increase Revenue</a:t>
            </a:r>
          </a:p>
          <a:p>
            <a:pPr lvl="1">
              <a:buFont typeface="+mj-lt"/>
              <a:buAutoNum type="arabicPeriod" startAt="8"/>
            </a:pPr>
            <a:r>
              <a:rPr lang="en-US" sz="1000" dirty="0"/>
              <a:t>Deliver outreach to secure diversified revenue:</a:t>
            </a:r>
          </a:p>
          <a:p>
            <a:pPr lvl="2">
              <a:buFont typeface="+mj-lt"/>
              <a:buAutoNum type="alphaLcParenR"/>
            </a:pPr>
            <a:r>
              <a:rPr lang="en-US" sz="1000" dirty="0"/>
              <a:t>Continue first Capital Campaign in a decade</a:t>
            </a:r>
          </a:p>
          <a:p>
            <a:pPr marL="1657350" lvl="3" indent="-285750">
              <a:buFont typeface="+mj-lt"/>
              <a:buAutoNum type="romanLcPeriod"/>
            </a:pPr>
            <a:r>
              <a:rPr lang="en-US" sz="1000" dirty="0"/>
              <a:t>12% increase in fundraising for needs-based scholarships in FY18 over FY17</a:t>
            </a:r>
          </a:p>
          <a:p>
            <a:pPr lvl="3">
              <a:buFont typeface="+mj-lt"/>
              <a:buAutoNum type="romanLcPeriod"/>
            </a:pPr>
            <a:r>
              <a:rPr lang="en-US" sz="1000" dirty="0"/>
              <a:t>Secure multi-million-dollar gift to fund a center to help first-generation students</a:t>
            </a:r>
          </a:p>
          <a:p>
            <a:pPr lvl="2">
              <a:buFont typeface="+mj-lt"/>
              <a:buAutoNum type="alphaLcParenR"/>
            </a:pPr>
            <a:r>
              <a:rPr lang="en-US" sz="1000" dirty="0"/>
              <a:t>Launch grant writing infrastructure</a:t>
            </a:r>
          </a:p>
          <a:p>
            <a:pPr lvl="2">
              <a:buFont typeface="+mj-lt"/>
              <a:buAutoNum type="alphaLcParenR"/>
            </a:pPr>
            <a:r>
              <a:rPr lang="en-US" sz="1000" dirty="0"/>
              <a:t>Seek funding from the 2018 General Assembly for FY19</a:t>
            </a:r>
          </a:p>
          <a:p>
            <a:pPr marL="1657350" lvl="3" indent="-285750">
              <a:buFont typeface="+mj-lt"/>
              <a:buAutoNum type="romanLcPeriod"/>
            </a:pPr>
            <a:r>
              <a:rPr lang="en-US" sz="1000" dirty="0"/>
              <a:t>$1.8 million to support sector change</a:t>
            </a:r>
          </a:p>
          <a:p>
            <a:pPr lvl="3">
              <a:buFont typeface="+mj-lt"/>
              <a:buAutoNum type="romanLcPeriod"/>
            </a:pPr>
            <a:r>
              <a:rPr lang="en-US" sz="1000" dirty="0"/>
              <a:t>$4.9 million for statewide aviation growth</a:t>
            </a:r>
          </a:p>
          <a:p>
            <a:pPr lvl="3">
              <a:buFont typeface="+mj-lt"/>
              <a:buAutoNum type="romanLcPeriod"/>
            </a:pPr>
            <a:r>
              <a:rPr lang="en-US" sz="1000" dirty="0"/>
              <a:t>$</a:t>
            </a:r>
            <a:r>
              <a:rPr lang="en-US" sz="1000" dirty="0" smtClean="0"/>
              <a:t>12.7 </a:t>
            </a:r>
            <a:r>
              <a:rPr lang="en-US" sz="1000" dirty="0"/>
              <a:t>million for major capital improvements in Cochran</a:t>
            </a:r>
          </a:p>
          <a:p>
            <a:pPr marL="0" indent="0">
              <a:buNone/>
            </a:pPr>
            <a:r>
              <a:rPr lang="en-US" sz="1000" i="1" dirty="0"/>
              <a:t>Enhance Service to Students</a:t>
            </a:r>
          </a:p>
          <a:p>
            <a:pPr lvl="1">
              <a:buFont typeface="+mj-lt"/>
              <a:buAutoNum type="arabicPeriod" startAt="9"/>
            </a:pPr>
            <a:r>
              <a:rPr lang="en-US" sz="1000" dirty="0"/>
              <a:t>Deliver 75% of Student Affairs programming aligned to Student Engagement model</a:t>
            </a:r>
          </a:p>
          <a:p>
            <a:pPr lvl="2">
              <a:buFont typeface="+mj-lt"/>
              <a:buAutoNum type="alphaLcPeriod"/>
            </a:pPr>
            <a:r>
              <a:rPr lang="en-US" sz="1000" dirty="0"/>
              <a:t>Guide 100 students to Bronze certification in Experiential Learning</a:t>
            </a:r>
          </a:p>
          <a:p>
            <a:pPr lvl="1">
              <a:buFont typeface="+mj-lt"/>
              <a:buAutoNum type="arabicPeriod" startAt="9"/>
            </a:pPr>
            <a:r>
              <a:rPr lang="en-US" sz="1000" dirty="0"/>
              <a:t>Deliver Comprehensive Housing Plan wi9th alternatives to P3 and living-learning communities for implementation and launch in Fall 2018</a:t>
            </a:r>
          </a:p>
        </p:txBody>
      </p:sp>
      <p:sp>
        <p:nvSpPr>
          <p:cNvPr id="4" name="Slide Number Placeholder 3"/>
          <p:cNvSpPr>
            <a:spLocks noGrp="1"/>
          </p:cNvSpPr>
          <p:nvPr>
            <p:ph type="sldNum" sz="quarter" idx="12"/>
          </p:nvPr>
        </p:nvSpPr>
        <p:spPr/>
        <p:txBody>
          <a:bodyPr/>
          <a:lstStyle/>
          <a:p>
            <a:fld id="{E5CDD5C3-AB9F-4DD6-A8AF-E4697C440537}" type="slidenum">
              <a:rPr lang="en-US" smtClean="0"/>
              <a:t>2</a:t>
            </a:fld>
            <a:endParaRPr lang="en-US"/>
          </a:p>
        </p:txBody>
      </p:sp>
    </p:spTree>
    <p:extLst>
      <p:ext uri="{BB962C8B-B14F-4D97-AF65-F5344CB8AC3E}">
        <p14:creationId xmlns:p14="http://schemas.microsoft.com/office/powerpoint/2010/main" val="193697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3 Initiatives Progress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51868773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E5CDD5C3-AB9F-4DD6-A8AF-E4697C440537}" type="slidenum">
              <a:rPr lang="en-US" smtClean="0"/>
              <a:t>3</a:t>
            </a:fld>
            <a:endParaRPr lang="en-US"/>
          </a:p>
        </p:txBody>
      </p:sp>
    </p:spTree>
    <p:extLst>
      <p:ext uri="{BB962C8B-B14F-4D97-AF65-F5344CB8AC3E}">
        <p14:creationId xmlns:p14="http://schemas.microsoft.com/office/powerpoint/2010/main" val="208323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Detailed Updates</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2659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in Focus </a:t>
            </a:r>
            <a:r>
              <a:rPr lang="en-US" dirty="0"/>
              <a:t>on </a:t>
            </a:r>
            <a:r>
              <a:rPr lang="en-US" dirty="0" smtClean="0"/>
              <a:t>Enrollment</a:t>
            </a:r>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542901154"/>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a:xfrm>
            <a:off x="6172200" y="1993599"/>
            <a:ext cx="5181600" cy="4351338"/>
          </a:xfrm>
        </p:spPr>
        <p:txBody>
          <a:bodyPr>
            <a:normAutofit lnSpcReduction="10000"/>
          </a:bodyPr>
          <a:lstStyle/>
          <a:p>
            <a:pPr marL="0" indent="0">
              <a:buNone/>
            </a:pPr>
            <a:endParaRPr lang="en-US" sz="1100" dirty="0"/>
          </a:p>
          <a:p>
            <a:pPr>
              <a:buAutoNum type="arabicParenR"/>
            </a:pPr>
            <a:r>
              <a:rPr lang="en-US" sz="1100" dirty="0" smtClean="0"/>
              <a:t>Enrollment Action Plan delivered to USG Chancellor in January. Marketing, recruitment, implementation of enrollment consultant recommendations underway. Ad Hoc Retention, Progression, and Graduation Committee being convened. </a:t>
            </a:r>
            <a:endParaRPr lang="en-US" sz="1100" dirty="0"/>
          </a:p>
          <a:p>
            <a:pPr>
              <a:buAutoNum type="arabicParenR"/>
            </a:pPr>
            <a:endParaRPr lang="en-US" sz="1100" dirty="0"/>
          </a:p>
          <a:p>
            <a:pPr>
              <a:buAutoNum type="arabicParenR"/>
            </a:pPr>
            <a:r>
              <a:rPr lang="en-US" sz="1100" dirty="0" smtClean="0"/>
              <a:t>Academic Identity and Strategy published in February, analysis of Programs by Location completed in March, new Structure and Assignments in Office of the Provost effective April 1.</a:t>
            </a:r>
            <a:endParaRPr lang="en-US" sz="1100" dirty="0"/>
          </a:p>
          <a:p>
            <a:pPr>
              <a:buAutoNum type="arabicParenR"/>
            </a:pPr>
            <a:endParaRPr lang="en-US" sz="1100" dirty="0"/>
          </a:p>
          <a:p>
            <a:pPr>
              <a:buAutoNum type="arabicParenR"/>
            </a:pPr>
            <a:r>
              <a:rPr lang="en-US" sz="1100" dirty="0" smtClean="0"/>
              <a:t>Academic Affairs </a:t>
            </a:r>
            <a:r>
              <a:rPr lang="en-US" sz="1100" dirty="0"/>
              <a:t>working with each department, college, or school to develop advising </a:t>
            </a:r>
            <a:r>
              <a:rPr lang="en-US" sz="1100" dirty="0" smtClean="0"/>
              <a:t>frameworks, which will provide an </a:t>
            </a:r>
            <a:r>
              <a:rPr lang="en-US" sz="1100" dirty="0"/>
              <a:t>advisor for every student (some professional, some faculty) who will guide a student from the time they first step foot on campus (or login, if an online student) through graduation. </a:t>
            </a:r>
          </a:p>
          <a:p>
            <a:pPr>
              <a:buAutoNum type="arabicParenR"/>
            </a:pPr>
            <a:r>
              <a:rPr lang="en-US" sz="1100" dirty="0" smtClean="0"/>
              <a:t>Proposal for BS in Political Science submitted to USG. Proposal for MS in Social Work still under consideration. Administrative approval for AS in Health Science was granted by USG. BS in Rehabilitative Science under development.</a:t>
            </a:r>
            <a:endParaRPr lang="en-US" sz="1100" dirty="0"/>
          </a:p>
          <a:p>
            <a:pPr>
              <a:buAutoNum type="arabicParenR"/>
            </a:pPr>
            <a:r>
              <a:rPr lang="en-US" sz="1100" dirty="0" smtClean="0"/>
              <a:t>While a technology strategy will be developed as part of the next Strategic Plan, a Systemic Technology Review looking at how we manage $400K worth of technology, setting a strategic direction for the Center for Excellence in Teaching and Learning, identifying types of data and systems needed, and determining the viability of data warehouse is underway.</a:t>
            </a:r>
            <a:endParaRPr lang="en-US" sz="1100" dirty="0"/>
          </a:p>
        </p:txBody>
      </p:sp>
      <p:sp>
        <p:nvSpPr>
          <p:cNvPr id="3" name="Slide Number Placeholder 2"/>
          <p:cNvSpPr>
            <a:spLocks noGrp="1"/>
          </p:cNvSpPr>
          <p:nvPr>
            <p:ph type="sldNum" sz="quarter" idx="12"/>
          </p:nvPr>
        </p:nvSpPr>
        <p:spPr/>
        <p:txBody>
          <a:bodyPr/>
          <a:lstStyle/>
          <a:p>
            <a:fld id="{E5CDD5C3-AB9F-4DD6-A8AF-E4697C440537}" type="slidenum">
              <a:rPr lang="en-US" smtClean="0"/>
              <a:t>5</a:t>
            </a:fld>
            <a:endParaRPr lang="en-US"/>
          </a:p>
        </p:txBody>
      </p:sp>
    </p:spTree>
    <p:extLst>
      <p:ext uri="{BB962C8B-B14F-4D97-AF65-F5344CB8AC3E}">
        <p14:creationId xmlns:p14="http://schemas.microsoft.com/office/powerpoint/2010/main" val="279001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a:t>
            </a:r>
            <a:r>
              <a:rPr lang="en-US" dirty="0" smtClean="0"/>
              <a:t>on Strengthen </a:t>
            </a:r>
            <a:r>
              <a:rPr lang="en-US" dirty="0"/>
              <a:t>Governance &amp; Foster </a:t>
            </a:r>
            <a:r>
              <a:rPr lang="en-US" dirty="0" smtClean="0"/>
              <a:t>Community</a:t>
            </a:r>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727959588"/>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p:txBody>
          <a:bodyPr>
            <a:normAutofit/>
          </a:bodyPr>
          <a:lstStyle/>
          <a:p>
            <a:pPr marL="0" indent="0">
              <a:buNone/>
            </a:pPr>
            <a:endParaRPr lang="en-US" sz="1100" dirty="0"/>
          </a:p>
          <a:p>
            <a:pPr>
              <a:buAutoNum type="arabicParenR" startAt="6"/>
            </a:pPr>
            <a:endParaRPr lang="en-US" sz="1100" dirty="0"/>
          </a:p>
          <a:p>
            <a:pPr>
              <a:buAutoNum type="arabicParenR" startAt="6"/>
            </a:pPr>
            <a:endParaRPr lang="en-US" sz="1100" dirty="0"/>
          </a:p>
          <a:p>
            <a:pPr>
              <a:buAutoNum type="arabicParenR" startAt="6"/>
            </a:pPr>
            <a:r>
              <a:rPr lang="en-US" sz="1100" dirty="0" smtClean="0"/>
              <a:t>27 employees have nearly completed training on which we partnered with Columbus State’s Leadership Institute. Planning for internal training on topics such as interviewing is underway, which will serve another 23 employees.</a:t>
            </a:r>
            <a:endParaRPr lang="en-US" sz="1100" dirty="0"/>
          </a:p>
          <a:p>
            <a:pPr>
              <a:buAutoNum type="arabicParenR" startAt="6"/>
            </a:pPr>
            <a:endParaRPr lang="en-US" sz="1100" dirty="0"/>
          </a:p>
          <a:p>
            <a:pPr>
              <a:buAutoNum type="arabicParenR" startAt="6"/>
            </a:pPr>
            <a:endParaRPr lang="en-US" sz="1100" dirty="0"/>
          </a:p>
          <a:p>
            <a:pPr>
              <a:buAutoNum type="arabicParenR" startAt="6"/>
            </a:pPr>
            <a:r>
              <a:rPr lang="en-US" sz="1100" dirty="0"/>
              <a:t>a) Monthly face to face </a:t>
            </a:r>
            <a:r>
              <a:rPr lang="en-US" sz="1100" dirty="0" smtClean="0"/>
              <a:t>meetings among directors across all units began in October. Spring meetings scheduled through May.</a:t>
            </a:r>
            <a:endParaRPr lang="en-US" sz="1100" dirty="0"/>
          </a:p>
          <a:p>
            <a:pPr>
              <a:buAutoNum type="arabicParenR" startAt="6"/>
            </a:pPr>
            <a:endParaRPr lang="en-US" sz="1100" dirty="0"/>
          </a:p>
          <a:p>
            <a:pPr>
              <a:buAutoNum type="arabicParenR" startAt="6"/>
            </a:pPr>
            <a:endParaRPr lang="en-US" sz="1100" dirty="0"/>
          </a:p>
          <a:p>
            <a:pPr>
              <a:buAutoNum type="arabicParenR" startAt="6"/>
            </a:pPr>
            <a:endParaRPr lang="en-US" sz="1100" dirty="0"/>
          </a:p>
          <a:p>
            <a:pPr>
              <a:buFont typeface="+mj-lt"/>
              <a:buAutoNum type="arabicParenR" startAt="7"/>
            </a:pPr>
            <a:r>
              <a:rPr lang="en-US" sz="1100" dirty="0"/>
              <a:t>b</a:t>
            </a:r>
            <a:r>
              <a:rPr lang="en-US" sz="1100" dirty="0" smtClean="0"/>
              <a:t>) Prototype designed and developed. Significant updates made to Faculty &amp; Staff dashboard on mga.edu, including password protected features, OneDrive launched. Additional link to be sent to employees this month requesting feedback.</a:t>
            </a:r>
            <a:endParaRPr lang="en-US" sz="1100" dirty="0"/>
          </a:p>
          <a:p>
            <a:pPr>
              <a:buAutoNum type="arabicParenR" startAt="7"/>
            </a:pPr>
            <a:endParaRPr lang="en-US" sz="1100" dirty="0"/>
          </a:p>
          <a:p>
            <a:pPr marL="0" indent="0">
              <a:buNone/>
            </a:pPr>
            <a:endParaRPr lang="en-US" sz="1100" dirty="0"/>
          </a:p>
          <a:p>
            <a:pPr marL="0" indent="0">
              <a:buNone/>
            </a:pPr>
            <a:endParaRPr lang="en-US" sz="1100" dirty="0"/>
          </a:p>
        </p:txBody>
      </p:sp>
      <p:sp>
        <p:nvSpPr>
          <p:cNvPr id="3" name="Slide Number Placeholder 2"/>
          <p:cNvSpPr>
            <a:spLocks noGrp="1"/>
          </p:cNvSpPr>
          <p:nvPr>
            <p:ph type="sldNum" sz="quarter" idx="12"/>
          </p:nvPr>
        </p:nvSpPr>
        <p:spPr/>
        <p:txBody>
          <a:bodyPr/>
          <a:lstStyle/>
          <a:p>
            <a:fld id="{E5CDD5C3-AB9F-4DD6-A8AF-E4697C440537}" type="slidenum">
              <a:rPr lang="en-US" smtClean="0"/>
              <a:t>6</a:t>
            </a:fld>
            <a:endParaRPr lang="en-US"/>
          </a:p>
        </p:txBody>
      </p:sp>
    </p:spTree>
    <p:extLst>
      <p:ext uri="{BB962C8B-B14F-4D97-AF65-F5344CB8AC3E}">
        <p14:creationId xmlns:p14="http://schemas.microsoft.com/office/powerpoint/2010/main" val="10700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on Diversified Revenue</a:t>
            </a:r>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86882577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p:txBody>
          <a:bodyPr>
            <a:normAutofit/>
          </a:bodyPr>
          <a:lstStyle/>
          <a:p>
            <a:pPr marL="0" indent="0">
              <a:buNone/>
            </a:pPr>
            <a:endParaRPr lang="en-US" sz="1100" dirty="0"/>
          </a:p>
          <a:p>
            <a:pPr>
              <a:buAutoNum type="arabicParenR" startAt="6"/>
            </a:pPr>
            <a:endParaRPr lang="en-US" sz="1100" dirty="0"/>
          </a:p>
          <a:p>
            <a:pPr>
              <a:buAutoNum type="arabicParenR" startAt="6"/>
            </a:pPr>
            <a:endParaRPr lang="en-US" sz="1100" dirty="0"/>
          </a:p>
          <a:p>
            <a:pPr>
              <a:buFont typeface="+mj-lt"/>
              <a:buAutoNum type="arabicParenR" startAt="8"/>
            </a:pPr>
            <a:r>
              <a:rPr lang="en-US" sz="1100" dirty="0"/>
              <a:t>a) </a:t>
            </a:r>
            <a:r>
              <a:rPr lang="en-US" sz="1100" dirty="0" smtClean="0"/>
              <a:t>Approximately </a:t>
            </a:r>
            <a:r>
              <a:rPr lang="en-US" sz="1100" dirty="0"/>
              <a:t>13% increase obtained in need-based scholarship funds </a:t>
            </a:r>
            <a:r>
              <a:rPr lang="en-US" sz="1100" dirty="0" smtClean="0"/>
              <a:t>awarded. </a:t>
            </a:r>
            <a:r>
              <a:rPr lang="en-US" sz="1100" dirty="0"/>
              <a:t>C</a:t>
            </a:r>
            <a:r>
              <a:rPr lang="en-US" sz="1100" dirty="0" smtClean="0"/>
              <a:t>apital </a:t>
            </a:r>
            <a:r>
              <a:rPr lang="en-US" sz="1100" dirty="0"/>
              <a:t>campaign funds raised </a:t>
            </a:r>
            <a:r>
              <a:rPr lang="en-US" sz="1100" dirty="0" smtClean="0"/>
              <a:t>stand at approximately </a:t>
            </a:r>
            <a:r>
              <a:rPr lang="en-US" sz="1100" dirty="0"/>
              <a:t>25% of </a:t>
            </a:r>
            <a:r>
              <a:rPr lang="en-US" sz="1100" dirty="0" smtClean="0"/>
              <a:t>multi-year goal</a:t>
            </a:r>
            <a:r>
              <a:rPr lang="en-US" sz="1100" dirty="0"/>
              <a:t>. </a:t>
            </a:r>
            <a:r>
              <a:rPr lang="en-US" sz="1100" dirty="0" smtClean="0"/>
              <a:t>Multi-million ask in progress, with additional prospects in the pipeline.</a:t>
            </a:r>
            <a:endParaRPr lang="en-US" sz="1100" dirty="0"/>
          </a:p>
          <a:p>
            <a:pPr marL="0" indent="0">
              <a:buNone/>
            </a:pPr>
            <a:endParaRPr lang="en-US" sz="1100" dirty="0"/>
          </a:p>
          <a:p>
            <a:pPr marL="0" indent="0">
              <a:buNone/>
            </a:pPr>
            <a:endParaRPr lang="en-US" sz="1100" dirty="0"/>
          </a:p>
          <a:p>
            <a:pPr>
              <a:buFont typeface="+mj-lt"/>
              <a:buAutoNum type="arabicParenR" startAt="8"/>
            </a:pPr>
            <a:r>
              <a:rPr lang="en-US" sz="1100" dirty="0"/>
              <a:t>b) Acquired and installed grant lead software. Created and staffing grant writer position</a:t>
            </a:r>
            <a:r>
              <a:rPr lang="en-US" sz="1100" dirty="0" smtClean="0"/>
              <a:t>. Candidate interviews underway.</a:t>
            </a:r>
            <a:endParaRPr lang="en-US" sz="1100" dirty="0"/>
          </a:p>
          <a:p>
            <a:pPr marL="0" indent="0">
              <a:buNone/>
            </a:pPr>
            <a:endParaRPr lang="en-US" sz="1100" dirty="0"/>
          </a:p>
          <a:p>
            <a:pPr marL="0" indent="0">
              <a:buNone/>
            </a:pPr>
            <a:endParaRPr lang="en-US" sz="1100" dirty="0"/>
          </a:p>
          <a:p>
            <a:pPr marL="0" indent="0">
              <a:buNone/>
            </a:pPr>
            <a:endParaRPr lang="en-US" sz="1100" dirty="0"/>
          </a:p>
          <a:p>
            <a:pPr>
              <a:buFont typeface="+mj-lt"/>
              <a:buAutoNum type="arabicParenR" startAt="8"/>
            </a:pPr>
            <a:r>
              <a:rPr lang="en-US" sz="1100" dirty="0"/>
              <a:t>c) </a:t>
            </a:r>
            <a:r>
              <a:rPr lang="en-US" sz="1100" dirty="0" smtClean="0"/>
              <a:t>Request for $3.2 Million awaiting USG and Governor action following 2018 Legislative Session.</a:t>
            </a:r>
            <a:endParaRPr lang="en-US" sz="1100" dirty="0"/>
          </a:p>
          <a:p>
            <a:pPr marL="0" indent="0">
              <a:buNone/>
            </a:pPr>
            <a:endParaRPr lang="en-US" sz="1100" dirty="0"/>
          </a:p>
          <a:p>
            <a:pPr marL="0" indent="0">
              <a:buNone/>
            </a:pPr>
            <a:endParaRPr lang="en-US" sz="1100" dirty="0"/>
          </a:p>
        </p:txBody>
      </p:sp>
      <p:sp>
        <p:nvSpPr>
          <p:cNvPr id="3" name="Slide Number Placeholder 2"/>
          <p:cNvSpPr>
            <a:spLocks noGrp="1"/>
          </p:cNvSpPr>
          <p:nvPr>
            <p:ph type="sldNum" sz="quarter" idx="12"/>
          </p:nvPr>
        </p:nvSpPr>
        <p:spPr/>
        <p:txBody>
          <a:bodyPr/>
          <a:lstStyle/>
          <a:p>
            <a:fld id="{E5CDD5C3-AB9F-4DD6-A8AF-E4697C440537}" type="slidenum">
              <a:rPr lang="en-US" smtClean="0"/>
              <a:t>7</a:t>
            </a:fld>
            <a:endParaRPr lang="en-US"/>
          </a:p>
        </p:txBody>
      </p:sp>
    </p:spTree>
    <p:extLst>
      <p:ext uri="{BB962C8B-B14F-4D97-AF65-F5344CB8AC3E}">
        <p14:creationId xmlns:p14="http://schemas.microsoft.com/office/powerpoint/2010/main" val="264321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a:t>
            </a:r>
            <a:r>
              <a:rPr lang="en-US" dirty="0" smtClean="0"/>
              <a:t>on Enhance </a:t>
            </a:r>
            <a:r>
              <a:rPr lang="en-US" dirty="0"/>
              <a:t>Service to </a:t>
            </a:r>
            <a:r>
              <a:rPr lang="en-US" dirty="0" smtClean="0"/>
              <a:t>Students</a:t>
            </a:r>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02228203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a:xfrm>
            <a:off x="6172200" y="1959429"/>
            <a:ext cx="5181600" cy="3853542"/>
          </a:xfrm>
        </p:spPr>
        <p:txBody>
          <a:bodyPr>
            <a:normAutofit/>
          </a:bodyPr>
          <a:lstStyle/>
          <a:p>
            <a:pPr marL="0" indent="0">
              <a:buNone/>
            </a:pPr>
            <a:endParaRPr lang="en-US" sz="1100" dirty="0"/>
          </a:p>
          <a:p>
            <a:pPr>
              <a:buFont typeface="+mj-lt"/>
              <a:buAutoNum type="arabicParenR" startAt="9"/>
            </a:pPr>
            <a:r>
              <a:rPr lang="en-US" sz="1100" dirty="0" smtClean="0"/>
              <a:t>a) All programs delivered in 2017-18 support the categories of the Student Engagement model:</a:t>
            </a:r>
          </a:p>
          <a:p>
            <a:pPr lvl="1"/>
            <a:r>
              <a:rPr lang="en-US" sz="1050" dirty="0" smtClean="0"/>
              <a:t>Life skills</a:t>
            </a:r>
          </a:p>
          <a:p>
            <a:pPr lvl="1"/>
            <a:r>
              <a:rPr lang="en-US" sz="1050" dirty="0" smtClean="0"/>
              <a:t>Wellness</a:t>
            </a:r>
          </a:p>
          <a:p>
            <a:pPr lvl="1"/>
            <a:r>
              <a:rPr lang="en-US" sz="1050" dirty="0" smtClean="0"/>
              <a:t>Service learning</a:t>
            </a:r>
          </a:p>
          <a:p>
            <a:pPr lvl="1"/>
            <a:r>
              <a:rPr lang="en-US" sz="1050" dirty="0" smtClean="0"/>
              <a:t>Community building</a:t>
            </a:r>
          </a:p>
          <a:p>
            <a:pPr lvl="1"/>
            <a:r>
              <a:rPr lang="en-US" sz="1050" dirty="0" smtClean="0"/>
              <a:t>Diversity</a:t>
            </a:r>
          </a:p>
          <a:p>
            <a:pPr lvl="1"/>
            <a:r>
              <a:rPr lang="en-US" sz="1050" dirty="0" smtClean="0"/>
              <a:t>Scholarship</a:t>
            </a:r>
          </a:p>
          <a:p>
            <a:pPr marL="0" indent="0">
              <a:buNone/>
            </a:pPr>
            <a:r>
              <a:rPr lang="en-US" sz="1100" dirty="0"/>
              <a:t>9</a:t>
            </a:r>
            <a:r>
              <a:rPr lang="en-US" sz="1100" dirty="0" smtClean="0"/>
              <a:t>)  b) </a:t>
            </a:r>
            <a:r>
              <a:rPr lang="en-US" sz="1100" dirty="0"/>
              <a:t>The number of  students who have received the following certifications </a:t>
            </a:r>
            <a:r>
              <a:rPr lang="en-US" sz="1100" dirty="0" smtClean="0"/>
              <a:t>due to </a:t>
            </a:r>
            <a:r>
              <a:rPr lang="en-US" sz="1100" dirty="0"/>
              <a:t>Student Affairs </a:t>
            </a:r>
            <a:r>
              <a:rPr lang="en-US" sz="1100" dirty="0" smtClean="0"/>
              <a:t>programs/events</a:t>
            </a:r>
            <a:r>
              <a:rPr lang="en-US" sz="1100" dirty="0"/>
              <a:t>:</a:t>
            </a:r>
            <a:endParaRPr lang="en-US" sz="1100" dirty="0" smtClean="0"/>
          </a:p>
          <a:p>
            <a:pPr lvl="1"/>
            <a:r>
              <a:rPr lang="en-US" sz="1050" dirty="0" smtClean="0"/>
              <a:t>Bronze – 54</a:t>
            </a:r>
          </a:p>
          <a:p>
            <a:pPr lvl="1"/>
            <a:r>
              <a:rPr lang="en-US" sz="1050" dirty="0" smtClean="0"/>
              <a:t>Silver – 14</a:t>
            </a:r>
          </a:p>
          <a:p>
            <a:pPr lvl="1"/>
            <a:r>
              <a:rPr lang="en-US" sz="1050" dirty="0" smtClean="0"/>
              <a:t>Gold – 3</a:t>
            </a:r>
          </a:p>
          <a:p>
            <a:pPr lvl="1"/>
            <a:r>
              <a:rPr lang="en-US" sz="1050" dirty="0" smtClean="0"/>
              <a:t>Platinum – 1</a:t>
            </a:r>
            <a:endParaRPr lang="en-US" sz="1050" dirty="0"/>
          </a:p>
          <a:p>
            <a:pPr>
              <a:buFont typeface="+mj-lt"/>
              <a:buAutoNum type="arabicParenR" startAt="10"/>
            </a:pPr>
            <a:r>
              <a:rPr lang="en-US" sz="1100" dirty="0" smtClean="0"/>
              <a:t>Written Housing Plan delivered in Q2. Living Learning Communities under final development, with three (one offered in both Macon and Cochran for a total of four available) to launch in Fall 2018.</a:t>
            </a:r>
            <a:r>
              <a:rPr lang="en-US" sz="1100" dirty="0"/>
              <a:t> </a:t>
            </a:r>
          </a:p>
          <a:p>
            <a:pPr marL="0" indent="0">
              <a:buNone/>
            </a:pPr>
            <a:endParaRPr lang="en-US" sz="1100" dirty="0"/>
          </a:p>
        </p:txBody>
      </p:sp>
      <p:sp>
        <p:nvSpPr>
          <p:cNvPr id="3" name="Slide Number Placeholder 2"/>
          <p:cNvSpPr>
            <a:spLocks noGrp="1"/>
          </p:cNvSpPr>
          <p:nvPr>
            <p:ph type="sldNum" sz="quarter" idx="12"/>
          </p:nvPr>
        </p:nvSpPr>
        <p:spPr/>
        <p:txBody>
          <a:bodyPr/>
          <a:lstStyle/>
          <a:p>
            <a:fld id="{E5CDD5C3-AB9F-4DD6-A8AF-E4697C440537}" type="slidenum">
              <a:rPr lang="en-US" smtClean="0"/>
              <a:t>8</a:t>
            </a:fld>
            <a:endParaRPr lang="en-US" dirty="0"/>
          </a:p>
        </p:txBody>
      </p:sp>
    </p:spTree>
    <p:extLst>
      <p:ext uri="{BB962C8B-B14F-4D97-AF65-F5344CB8AC3E}">
        <p14:creationId xmlns:p14="http://schemas.microsoft.com/office/powerpoint/2010/main" val="2995928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Wide" id="{160F8A34-2513-4C8D-8E92-252E84289168}" vid="{2B6DC067-4B05-4A98-968E-77641B1BCC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26721</TotalTime>
  <Words>643</Words>
  <Application>Microsoft Office PowerPoint</Application>
  <PresentationFormat>Widescreen</PresentationFormat>
  <Paragraphs>90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 Strategic Plan Update</vt:lpstr>
      <vt:lpstr>Year 3 Initiatives</vt:lpstr>
      <vt:lpstr>Year 3 Initiatives Progress</vt:lpstr>
      <vt:lpstr>Detailed Updates</vt:lpstr>
      <vt:lpstr>Progress in Focus on Enrollment</vt:lpstr>
      <vt:lpstr>Progress on Strengthen Governance &amp; Foster Community</vt:lpstr>
      <vt:lpstr>Progress on Diversified Revenue</vt:lpstr>
      <vt:lpstr>Progress on Enhance Service to Students</vt:lpstr>
    </vt:vector>
  </TitlesOfParts>
  <Company>Middle Georgia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ROI Information Shell</dc:title>
  <dc:creator>Gibbons, Michael S.</dc:creator>
  <cp:lastModifiedBy>Davis, Frances</cp:lastModifiedBy>
  <cp:revision>217</cp:revision>
  <cp:lastPrinted>2016-12-02T14:51:29Z</cp:lastPrinted>
  <dcterms:created xsi:type="dcterms:W3CDTF">2016-10-18T20:46:48Z</dcterms:created>
  <dcterms:modified xsi:type="dcterms:W3CDTF">2018-08-13T21:05:36Z</dcterms:modified>
</cp:coreProperties>
</file>