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9" r:id="rId2"/>
    <p:sldId id="308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317" r:id="rId11"/>
    <p:sldId id="316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6" r:id="rId20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bbons, Michael S." initials="" lastIdx="0" clrIdx="0"/>
  <p:cmAuthor id="2" name="Gibbons, Michael S." initials="GMS" lastIdx="11" clrIdx="1">
    <p:extLst>
      <p:ext uri="{19B8F6BF-5375-455C-9EA6-DF929625EA0E}">
        <p15:presenceInfo xmlns:p15="http://schemas.microsoft.com/office/powerpoint/2012/main" userId="Gibbons, Michael S.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1" autoAdjust="0"/>
    <p:restoredTop sz="94629" autoAdjust="0"/>
  </p:normalViewPr>
  <p:slideViewPr>
    <p:cSldViewPr snapToGrid="0">
      <p:cViewPr varScale="1">
        <p:scale>
          <a:sx n="97" d="100"/>
          <a:sy n="97" d="100"/>
        </p:scale>
        <p:origin x="29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9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Percent Complete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Complete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07CD-4A5E-9FFE-622A86F6B698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 w="19050"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7CD-4A5E-9FFE-622A86F6B69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7CD-4A5E-9FFE-622A86F6B698}"/>
              </c:ext>
            </c:extLst>
          </c:dPt>
          <c:cat>
            <c:strRef>
              <c:f>Sheet1!$A$2:$A$5</c:f>
              <c:strCache>
                <c:ptCount val="4"/>
                <c:pt idx="0">
                  <c:v>4) Program Accreditation</c:v>
                </c:pt>
                <c:pt idx="1">
                  <c:v>3) Graduate Programs</c:v>
                </c:pt>
                <c:pt idx="2">
                  <c:v>2) Enrollment Plan</c:v>
                </c:pt>
                <c:pt idx="3">
                  <c:v>1) Academic Plan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30</c:v>
                </c:pt>
                <c:pt idx="1">
                  <c:v>100</c:v>
                </c:pt>
                <c:pt idx="2">
                  <c:v>80</c:v>
                </c:pt>
                <c:pt idx="3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7CD-4A5E-9FFE-622A86F6B6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7267560"/>
        <c:axId val="207267952"/>
      </c:barChart>
      <c:catAx>
        <c:axId val="207267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267952"/>
        <c:crosses val="autoZero"/>
        <c:auto val="1"/>
        <c:lblAlgn val="ctr"/>
        <c:lblOffset val="100"/>
        <c:noMultiLvlLbl val="0"/>
      </c:catAx>
      <c:valAx>
        <c:axId val="207267952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267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Percent Complete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Complete</c:v>
                </c:pt>
              </c:strCache>
            </c:strRef>
          </c:tx>
          <c:spPr>
            <a:solidFill>
              <a:srgbClr val="00B050"/>
            </a:solidFill>
            <a:ln w="19050">
              <a:solidFill>
                <a:schemeClr val="accent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  <a:ln w="19050"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01A-41AE-8182-B246FA3CA72B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 w="19050"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1FD-45F8-82BC-16981AF41202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 w="19050"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1FD-45F8-82BC-16981AF41202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 w="19050"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1FD-45F8-82BC-16981AF41202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 w="19050">
                <a:solidFill>
                  <a:schemeClr val="accent1"/>
                </a:solidFill>
              </a:ln>
              <a:effectLst/>
            </c:spPr>
          </c:dPt>
          <c:cat>
            <c:strRef>
              <c:f>Sheet1!$A$2:$A$7</c:f>
              <c:strCache>
                <c:ptCount val="6"/>
                <c:pt idx="0">
                  <c:v>9) VECTR</c:v>
                </c:pt>
                <c:pt idx="1">
                  <c:v>8) Knowledge@Work</c:v>
                </c:pt>
                <c:pt idx="2">
                  <c:v>7) Study Abroad</c:v>
                </c:pt>
                <c:pt idx="3">
                  <c:v>6) NAIA 5-Star</c:v>
                </c:pt>
                <c:pt idx="4">
                  <c:v>5b) Student Leadership</c:v>
                </c:pt>
                <c:pt idx="5">
                  <c:v>5a) New Program Model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8BD-4103-88DA-44F2D87918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7266776"/>
        <c:axId val="207264816"/>
      </c:barChart>
      <c:catAx>
        <c:axId val="207266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264816"/>
        <c:crosses val="autoZero"/>
        <c:auto val="1"/>
        <c:lblAlgn val="ctr"/>
        <c:lblOffset val="100"/>
        <c:noMultiLvlLbl val="0"/>
      </c:catAx>
      <c:valAx>
        <c:axId val="207264816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266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Percent Complete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Complete</c:v>
                </c:pt>
              </c:strCache>
            </c:strRef>
          </c:tx>
          <c:spPr>
            <a:solidFill>
              <a:srgbClr val="00B050"/>
            </a:solidFill>
            <a:ln w="19050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917-40FC-9DFD-9BA886C8E73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69E-4255-B192-FD5BE234887E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 w="19050"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917-40FC-9DFD-9BA886C8E736}"/>
              </c:ext>
            </c:extLst>
          </c:dPt>
          <c:cat>
            <c:strRef>
              <c:f>Sheet1!$A$2:$A$6</c:f>
              <c:strCache>
                <c:ptCount val="5"/>
                <c:pt idx="0">
                  <c:v>14) Institutional Policies</c:v>
                </c:pt>
                <c:pt idx="1">
                  <c:v>13) Diversity</c:v>
                </c:pt>
                <c:pt idx="2">
                  <c:v>12) Leadership Training</c:v>
                </c:pt>
                <c:pt idx="3">
                  <c:v>11) Climate Survey</c:v>
                </c:pt>
                <c:pt idx="4">
                  <c:v>10) FLSA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50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917-40FC-9DFD-9BA886C8E7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80919488"/>
        <c:axId val="680915960"/>
      </c:barChart>
      <c:catAx>
        <c:axId val="680919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0915960"/>
        <c:crosses val="autoZero"/>
        <c:auto val="1"/>
        <c:lblAlgn val="ctr"/>
        <c:lblOffset val="100"/>
        <c:noMultiLvlLbl val="0"/>
      </c:catAx>
      <c:valAx>
        <c:axId val="680915960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0919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Percent Complete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Complete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 w="19050"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CDB-4118-AF8E-CA3C2EBF5B62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 w="19050"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CDB-4118-AF8E-CA3C2EBF5B62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 w="19050"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720-4A6A-873A-9622D4E6B1E3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 w="19050"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720-4A6A-873A-9622D4E6B1E3}"/>
              </c:ext>
            </c:extLst>
          </c:dPt>
          <c:cat>
            <c:strRef>
              <c:f>Sheet1!$A$2:$A$6</c:f>
              <c:strCache>
                <c:ptCount val="5"/>
                <c:pt idx="0">
                  <c:v>17) Legislative Relations</c:v>
                </c:pt>
                <c:pt idx="1">
                  <c:v>16b) Fac/Staff Campaign</c:v>
                </c:pt>
                <c:pt idx="2">
                  <c:v>16a) Campaign Proposals</c:v>
                </c:pt>
                <c:pt idx="3">
                  <c:v>15b) Decentralized Budget</c:v>
                </c:pt>
                <c:pt idx="4">
                  <c:v>15a) New Budget Model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50</c:v>
                </c:pt>
                <c:pt idx="4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CDB-4118-AF8E-CA3C2EBF5B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80917136"/>
        <c:axId val="680919096"/>
      </c:barChart>
      <c:catAx>
        <c:axId val="680917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0919096"/>
        <c:crosses val="autoZero"/>
        <c:auto val="1"/>
        <c:lblAlgn val="ctr"/>
        <c:lblOffset val="100"/>
        <c:noMultiLvlLbl val="0"/>
      </c:catAx>
      <c:valAx>
        <c:axId val="680919096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0917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Percent Complete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Complete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 w="19050"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892E-428F-B893-37DB1C3EC9C0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92E-428F-B893-37DB1C3EC9C0}"/>
              </c:ext>
            </c:extLst>
          </c:dPt>
          <c:cat>
            <c:strRef>
              <c:f>Sheet1!$A$2:$A$6</c:f>
              <c:strCache>
                <c:ptCount val="5"/>
                <c:pt idx="0">
                  <c:v>20) University Advisory Board</c:v>
                </c:pt>
                <c:pt idx="1">
                  <c:v>19) AA Advisory Boards</c:v>
                </c:pt>
                <c:pt idx="2">
                  <c:v>18c) Measure Performance</c:v>
                </c:pt>
                <c:pt idx="3">
                  <c:v>18b) Student Service</c:v>
                </c:pt>
                <c:pt idx="4">
                  <c:v>18a) Data-driven decisions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100</c:v>
                </c:pt>
                <c:pt idx="1">
                  <c:v>75</c:v>
                </c:pt>
                <c:pt idx="2">
                  <c:v>75</c:v>
                </c:pt>
                <c:pt idx="3">
                  <c:v>90</c:v>
                </c:pt>
                <c:pt idx="4">
                  <c:v>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92E-428F-B893-37DB1C3EC9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76165664"/>
        <c:axId val="676167232"/>
      </c:barChart>
      <c:catAx>
        <c:axId val="6761656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6167232"/>
        <c:crosses val="autoZero"/>
        <c:auto val="1"/>
        <c:lblAlgn val="ctr"/>
        <c:lblOffset val="100"/>
        <c:noMultiLvlLbl val="0"/>
      </c:catAx>
      <c:valAx>
        <c:axId val="676167232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6165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79"/>
          </a:xfrm>
          <a:prstGeom prst="rect">
            <a:avLst/>
          </a:prstGeom>
        </p:spPr>
        <p:txBody>
          <a:bodyPr vert="horz" lIns="93932" tIns="46966" rIns="93932" bIns="4696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779"/>
          </a:xfrm>
          <a:prstGeom prst="rect">
            <a:avLst/>
          </a:prstGeom>
        </p:spPr>
        <p:txBody>
          <a:bodyPr vert="horz" lIns="93932" tIns="46966" rIns="93932" bIns="46966" rtlCol="0"/>
          <a:lstStyle>
            <a:lvl1pPr algn="r">
              <a:defRPr sz="1200"/>
            </a:lvl1pPr>
          </a:lstStyle>
          <a:p>
            <a:fld id="{51A7225C-610B-4A6C-8694-730AE5743776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9778"/>
          </a:xfrm>
          <a:prstGeom prst="rect">
            <a:avLst/>
          </a:prstGeom>
        </p:spPr>
        <p:txBody>
          <a:bodyPr vert="horz" lIns="93932" tIns="46966" rIns="93932" bIns="4696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9778"/>
          </a:xfrm>
          <a:prstGeom prst="rect">
            <a:avLst/>
          </a:prstGeom>
        </p:spPr>
        <p:txBody>
          <a:bodyPr vert="horz" lIns="93932" tIns="46966" rIns="93932" bIns="46966" rtlCol="0" anchor="b"/>
          <a:lstStyle>
            <a:lvl1pPr algn="r">
              <a:defRPr sz="1200"/>
            </a:lvl1pPr>
          </a:lstStyle>
          <a:p>
            <a:fld id="{22E49F59-54ED-4564-8F6B-F0C971EA6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37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79"/>
          </a:xfrm>
          <a:prstGeom prst="rect">
            <a:avLst/>
          </a:prstGeom>
        </p:spPr>
        <p:txBody>
          <a:bodyPr vert="horz" lIns="93932" tIns="46966" rIns="93932" bIns="4696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79"/>
          </a:xfrm>
          <a:prstGeom prst="rect">
            <a:avLst/>
          </a:prstGeom>
        </p:spPr>
        <p:txBody>
          <a:bodyPr vert="horz" lIns="93932" tIns="46966" rIns="93932" bIns="46966" rtlCol="0"/>
          <a:lstStyle>
            <a:lvl1pPr algn="r">
              <a:defRPr sz="1200"/>
            </a:lvl1pPr>
          </a:lstStyle>
          <a:p>
            <a:fld id="{BC162E6D-D184-438F-B0C6-C4D99AFFABC1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1169988"/>
            <a:ext cx="5616575" cy="3159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2" tIns="46966" rIns="93932" bIns="4696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79"/>
            <a:ext cx="5661660" cy="3686711"/>
          </a:xfrm>
          <a:prstGeom prst="rect">
            <a:avLst/>
          </a:prstGeom>
        </p:spPr>
        <p:txBody>
          <a:bodyPr vert="horz" lIns="93932" tIns="46966" rIns="93932" bIns="4696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8"/>
          </a:xfrm>
          <a:prstGeom prst="rect">
            <a:avLst/>
          </a:prstGeom>
        </p:spPr>
        <p:txBody>
          <a:bodyPr vert="horz" lIns="93932" tIns="46966" rIns="93932" bIns="4696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8"/>
          </a:xfrm>
          <a:prstGeom prst="rect">
            <a:avLst/>
          </a:prstGeom>
        </p:spPr>
        <p:txBody>
          <a:bodyPr vert="horz" lIns="93932" tIns="46966" rIns="93932" bIns="46966" rtlCol="0" anchor="b"/>
          <a:lstStyle>
            <a:lvl1pPr algn="r">
              <a:defRPr sz="1200"/>
            </a:lvl1pPr>
          </a:lstStyle>
          <a:p>
            <a:fld id="{84C5B105-B0A8-46E2-9FEE-A59A5A1A5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40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4A01C-F1C6-40FA-B153-750AE286BF74}" type="datetime1">
              <a:rPr lang="en-US" smtClean="0"/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D5C3-AB9F-4DD6-A8AF-E4697C440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26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D3B33-67C1-4069-A9AC-6E71DF522CCD}" type="datetime1">
              <a:rPr lang="en-US" smtClean="0"/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D5C3-AB9F-4DD6-A8AF-E4697C440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36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C1BD-7070-4240-8EDC-29164F79E794}" type="datetime1">
              <a:rPr lang="en-US" smtClean="0"/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D5C3-AB9F-4DD6-A8AF-E4697C440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20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71392-BFC2-46A1-B82B-9E2238E1EDB8}" type="datetime1">
              <a:rPr lang="en-US" smtClean="0"/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D5C3-AB9F-4DD6-A8AF-E4697C440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6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FD8A-6F79-4A32-9547-A66B961162E8}" type="datetime1">
              <a:rPr lang="en-US" smtClean="0"/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D5C3-AB9F-4DD6-A8AF-E4697C440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62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DF124-9263-4B08-BF44-834970D3DA6B}" type="datetime1">
              <a:rPr lang="en-US" smtClean="0"/>
              <a:t>7/18/2017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D5C3-AB9F-4DD6-A8AF-E4697C440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611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3A10B-7F25-4B19-969C-9752325AF0ED}" type="datetime1">
              <a:rPr lang="en-US" smtClean="0"/>
              <a:t>7/18/2017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D5C3-AB9F-4DD6-A8AF-E4697C440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149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9553-3747-4077-BAB0-E7F523AECD51}" type="datetime1">
              <a:rPr lang="en-US" smtClean="0"/>
              <a:t>7/18/2017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D5C3-AB9F-4DD6-A8AF-E4697C440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905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157D-8C88-4E97-8C56-CDCE0DCF47C8}" type="datetime1">
              <a:rPr lang="en-US" smtClean="0"/>
              <a:t>7/18/2017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D5C3-AB9F-4DD6-A8AF-E4697C440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907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8415E-9EB4-4C53-8A70-E8C69A3A75E2}" type="datetime1">
              <a:rPr lang="en-US" smtClean="0"/>
              <a:t>7/18/2017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D5C3-AB9F-4DD6-A8AF-E4697C440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59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22E35-837A-470F-BA0A-3CD9EB16B920}" type="datetime1">
              <a:rPr lang="en-US" smtClean="0"/>
              <a:t>7/18/2017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D5C3-AB9F-4DD6-A8AF-E4697C440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27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7DCF5F8-6CD2-4C4B-A6EB-3F1D4E4CBCBD}" type="datetime1">
              <a:rPr lang="en-US" smtClean="0"/>
              <a:t>7/18/2017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5CDD5C3-AB9F-4DD6-A8AF-E4697C4405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177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54480" y="3184843"/>
            <a:ext cx="9144000" cy="2387600"/>
          </a:xfrm>
        </p:spPr>
        <p:txBody>
          <a:bodyPr>
            <a:normAutofit/>
          </a:bodyPr>
          <a:lstStyle/>
          <a:p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>Strategic Plan Update</a:t>
            </a:r>
            <a:endParaRPr lang="en-US" sz="4400" i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54480" y="5664518"/>
            <a:ext cx="9144000" cy="472122"/>
          </a:xfrm>
        </p:spPr>
        <p:txBody>
          <a:bodyPr>
            <a:normAutofit/>
          </a:bodyPr>
          <a:lstStyle/>
          <a:p>
            <a:r>
              <a:rPr lang="en-US" sz="2000" i="1" dirty="0"/>
              <a:t>Year End update (July 2016 – June 2017)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5492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Affairs (Growth)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456589"/>
              </p:ext>
            </p:extLst>
          </p:nvPr>
        </p:nvGraphicFramePr>
        <p:xfrm>
          <a:off x="838200" y="1825625"/>
          <a:ext cx="10515600" cy="412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Graduate Programs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Start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Increase enrollment</a:t>
                      </a:r>
                      <a:r>
                        <a:rPr lang="en-US" baseline="0" dirty="0"/>
                        <a:t> by program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Academic</a:t>
                      </a:r>
                      <a:r>
                        <a:rPr lang="en-US" baseline="0" dirty="0"/>
                        <a:t> Deans/</a:t>
                      </a:r>
                    </a:p>
                    <a:p>
                      <a:r>
                        <a:rPr lang="en-US" baseline="0" dirty="0"/>
                        <a:t>Graduate Dean</a:t>
                      </a:r>
                    </a:p>
                    <a:p>
                      <a:r>
                        <a:rPr lang="en-US" baseline="0" dirty="0"/>
                        <a:t>Enrollment Management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8/15/16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Earlier outreach by advising to admitted students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Launch MSM,</a:t>
                      </a:r>
                      <a:r>
                        <a:rPr lang="en-US" baseline="0" dirty="0"/>
                        <a:t> MAT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Academic Deans</a:t>
                      </a:r>
                    </a:p>
                    <a:p>
                      <a:r>
                        <a:rPr lang="en-US" dirty="0"/>
                        <a:t>Graduate</a:t>
                      </a:r>
                      <a:r>
                        <a:rPr lang="en-US" baseline="0" dirty="0"/>
                        <a:t> Dean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Spring launch</a:t>
                      </a:r>
                      <a:r>
                        <a:rPr lang="en-US" baseline="0" dirty="0"/>
                        <a:t> – MSM</a:t>
                      </a:r>
                    </a:p>
                    <a:p>
                      <a:r>
                        <a:rPr lang="en-US" baseline="0" dirty="0"/>
                        <a:t>Summer launch – MAT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Completed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Track</a:t>
                      </a:r>
                      <a:r>
                        <a:rPr lang="en-US" baseline="0" dirty="0"/>
                        <a:t> retention and graduate rates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Academic Deans</a:t>
                      </a:r>
                    </a:p>
                    <a:p>
                      <a:r>
                        <a:rPr lang="en-US" dirty="0"/>
                        <a:t>Institutional</a:t>
                      </a:r>
                      <a:r>
                        <a:rPr lang="en-US" baseline="0" dirty="0"/>
                        <a:t> Research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8/15/16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Retention strategies ongoing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New Program 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Academic Deans</a:t>
                      </a:r>
                    </a:p>
                    <a:p>
                      <a:r>
                        <a:rPr lang="en-US" dirty="0"/>
                        <a:t>Graduate Dean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1/3/17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MSW, BS OTA, Certificate Analytics,</a:t>
                      </a:r>
                      <a:r>
                        <a:rPr lang="en-US" baseline="0" dirty="0"/>
                        <a:t> BS Engineering Tech under review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D5C3-AB9F-4DD6-A8AF-E4697C44053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64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Affairs (Students)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8384609"/>
              </p:ext>
            </p:extLst>
          </p:nvPr>
        </p:nvGraphicFramePr>
        <p:xfrm>
          <a:off x="838200" y="1931503"/>
          <a:ext cx="10515600" cy="3284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9319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Support/Engage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Start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88695">
                <a:tc>
                  <a:txBody>
                    <a:bodyPr/>
                    <a:lstStyle/>
                    <a:p>
                      <a:r>
                        <a:rPr lang="en-US" dirty="0"/>
                        <a:t>Study</a:t>
                      </a:r>
                      <a:r>
                        <a:rPr lang="en-US" baseline="0" dirty="0"/>
                        <a:t> abroad participation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Director, International</a:t>
                      </a:r>
                      <a:r>
                        <a:rPr lang="en-US" baseline="0" dirty="0"/>
                        <a:t> Programs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8/15/16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29 are in Europe over summer</a:t>
                      </a:r>
                    </a:p>
                    <a:p>
                      <a:r>
                        <a:rPr lang="en-US" baseline="0" dirty="0"/>
                        <a:t>26 students traveled to Dominican Republic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dirty="0"/>
                        <a:t>Exchange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Director, International Programs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8/15/16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Hosted</a:t>
                      </a:r>
                      <a:r>
                        <a:rPr lang="en-US" baseline="0" dirty="0"/>
                        <a:t> first student from Northampton University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en-US" dirty="0"/>
                        <a:t>Knowledge@Work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Director,</a:t>
                      </a:r>
                      <a:r>
                        <a:rPr lang="en-US" baseline="0" dirty="0"/>
                        <a:t> QEP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8/15/16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200 students graduated with K@W credential</a:t>
                      </a:r>
                    </a:p>
                    <a:p>
                      <a:r>
                        <a:rPr lang="en-US" baseline="0" dirty="0"/>
                        <a:t>Created “Platinum” status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D5C3-AB9F-4DD6-A8AF-E4697C44053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710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Affairs (Knowledge)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1402166"/>
              </p:ext>
            </p:extLst>
          </p:nvPr>
        </p:nvGraphicFramePr>
        <p:xfrm>
          <a:off x="838200" y="1407795"/>
          <a:ext cx="10515600" cy="531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Support/Engage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Start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Create data warehouse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Vice-Provost, Quality</a:t>
                      </a:r>
                    </a:p>
                    <a:p>
                      <a:r>
                        <a:rPr lang="en-US" dirty="0"/>
                        <a:t>Director, 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8/15/16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Warehouse installed, Created prototype executive dashboards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Dashboards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Institutional Research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Presidential Dashboards provided weekly. New dashboards piloted.</a:t>
                      </a:r>
                      <a:endParaRPr lang="en-US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Establish data governance committee/policies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Vice-Provost, Quality</a:t>
                      </a:r>
                    </a:p>
                    <a:p>
                      <a:r>
                        <a:rPr lang="en-US" dirty="0"/>
                        <a:t>Director, 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1/9/17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Committee will meet in Fall 2017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Faculty</a:t>
                      </a:r>
                      <a:r>
                        <a:rPr lang="en-US" baseline="0" dirty="0"/>
                        <a:t> scholarship and creativity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Academic Deans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8/15/16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 books/articles, 15 presentations, $120K</a:t>
                      </a:r>
                      <a:r>
                        <a:rPr lang="en-US" baseline="0" dirty="0"/>
                        <a:t> grants, 29 talks and performances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Process-</a:t>
                      </a:r>
                      <a:r>
                        <a:rPr lang="en-US" baseline="0" dirty="0"/>
                        <a:t>Mapping of academic processes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Vice-Provost, Academics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8/15/16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System-wide</a:t>
                      </a:r>
                      <a:r>
                        <a:rPr lang="en-US" baseline="0" dirty="0"/>
                        <a:t> communication plan created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D5C3-AB9F-4DD6-A8AF-E4697C44053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33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Fiscal Affairs (People)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1566096"/>
              </p:ext>
            </p:extLst>
          </p:nvPr>
        </p:nvGraphicFramePr>
        <p:xfrm>
          <a:off x="699108" y="1611738"/>
          <a:ext cx="10485448" cy="4245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13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213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323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1104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26651">
                <a:tc>
                  <a:txBody>
                    <a:bodyPr/>
                    <a:lstStyle/>
                    <a:p>
                      <a:r>
                        <a:rPr lang="en-US" sz="1600" dirty="0"/>
                        <a:t>Invest in Employees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6651">
                <a:tc>
                  <a:txBody>
                    <a:bodyPr/>
                    <a:lstStyle/>
                    <a:p>
                      <a:r>
                        <a:rPr lang="en-US" sz="1600" dirty="0"/>
                        <a:t>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Start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2653">
                <a:tc>
                  <a:txBody>
                    <a:bodyPr/>
                    <a:lstStyle/>
                    <a:p>
                      <a:r>
                        <a:rPr lang="en-US" sz="1600" dirty="0"/>
                        <a:t>Disseminate information on changes for FLSA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Executive Director, 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8/15/16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Completed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2653">
                <a:tc>
                  <a:txBody>
                    <a:bodyPr/>
                    <a:lstStyle/>
                    <a:p>
                      <a:r>
                        <a:rPr lang="en-US" sz="1600" dirty="0"/>
                        <a:t>Implement changes for payroll</a:t>
                      </a:r>
                      <a:r>
                        <a:rPr lang="en-US" sz="1600" baseline="0" dirty="0"/>
                        <a:t> and overtime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Executive Director, 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8/15/16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Completed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03788">
                <a:tc>
                  <a:txBody>
                    <a:bodyPr/>
                    <a:lstStyle/>
                    <a:p>
                      <a:r>
                        <a:rPr lang="en-US" sz="1600" dirty="0"/>
                        <a:t>Create working group on climate survey issues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Executive Director, 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8/15/16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Completed,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group presented to Cabinet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08937">
                <a:tc>
                  <a:txBody>
                    <a:bodyPr/>
                    <a:lstStyle/>
                    <a:p>
                      <a:r>
                        <a:rPr lang="en-US" sz="1600" dirty="0"/>
                        <a:t>Identify top issues from climate survey</a:t>
                      </a:r>
                      <a:r>
                        <a:rPr lang="en-US" sz="1600" baseline="0" dirty="0"/>
                        <a:t> to address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Executive Director, HR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1/3/17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Issues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being prioritized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03788">
                <a:tc>
                  <a:txBody>
                    <a:bodyPr/>
                    <a:lstStyle/>
                    <a:p>
                      <a:r>
                        <a:rPr lang="en-US" sz="1600" dirty="0"/>
                        <a:t>Leadership training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Executive Director, 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Move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to Fiscal Year 2018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Under evaluation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D5C3-AB9F-4DD6-A8AF-E4697C44053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586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Fiscal Affairs (Finances)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555695"/>
              </p:ext>
            </p:extLst>
          </p:nvPr>
        </p:nvGraphicFramePr>
        <p:xfrm>
          <a:off x="510831" y="1590576"/>
          <a:ext cx="10538971" cy="3915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47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898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876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4267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93703">
                <a:tc>
                  <a:txBody>
                    <a:bodyPr/>
                    <a:lstStyle/>
                    <a:p>
                      <a:r>
                        <a:rPr lang="en-US" sz="1600" dirty="0"/>
                        <a:t>Budget Processes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3703">
                <a:tc>
                  <a:txBody>
                    <a:bodyPr/>
                    <a:lstStyle/>
                    <a:p>
                      <a:r>
                        <a:rPr lang="en-US" sz="1600" dirty="0"/>
                        <a:t>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Start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55284">
                <a:tc>
                  <a:txBody>
                    <a:bodyPr/>
                    <a:lstStyle/>
                    <a:p>
                      <a:r>
                        <a:rPr lang="en-US" sz="1600" dirty="0"/>
                        <a:t>Develop potential</a:t>
                      </a:r>
                      <a:r>
                        <a:rPr lang="en-US" sz="1600" baseline="0" dirty="0"/>
                        <a:t> budget models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Executive VP, Finance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8/15/16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Scenarios presented to USG at January USG Budget Hearing</a:t>
                      </a:r>
                    </a:p>
                    <a:p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 </a:t>
                      </a:r>
                    </a:p>
                    <a:p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Allocations from USG received and distributed to divisions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33875">
                <a:tc>
                  <a:txBody>
                    <a:bodyPr/>
                    <a:lstStyle/>
                    <a:p>
                      <a:r>
                        <a:rPr lang="en-US" sz="1600" dirty="0"/>
                        <a:t>Decentralized budget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Executive VP, Finance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11/15/15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Collaborative budget process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implemented with Cabinet</a:t>
                      </a:r>
                    </a:p>
                    <a:p>
                      <a:endParaRPr lang="en-US" sz="1600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Increased communication with University on budgetary items established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D5C3-AB9F-4DD6-A8AF-E4697C44053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03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Affairs (Students)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4352325"/>
              </p:ext>
            </p:extLst>
          </p:nvPr>
        </p:nvGraphicFramePr>
        <p:xfrm>
          <a:off x="838200" y="1825625"/>
          <a:ext cx="10515600" cy="375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Support/Engage</a:t>
                      </a:r>
                      <a:r>
                        <a:rPr lang="en-US" baseline="0" dirty="0"/>
                        <a:t> students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Start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New programming</a:t>
                      </a:r>
                      <a:r>
                        <a:rPr lang="en-US" baseline="0" dirty="0"/>
                        <a:t> model</a:t>
                      </a:r>
                    </a:p>
                    <a:p>
                      <a:r>
                        <a:rPr lang="en-US" baseline="0" dirty="0"/>
                        <a:t>  Life skills</a:t>
                      </a:r>
                    </a:p>
                    <a:p>
                      <a:r>
                        <a:rPr lang="en-US" baseline="0" dirty="0"/>
                        <a:t>  Wellness</a:t>
                      </a:r>
                    </a:p>
                    <a:p>
                      <a:r>
                        <a:rPr lang="en-US" baseline="0" dirty="0"/>
                        <a:t>  Service Learning</a:t>
                      </a:r>
                    </a:p>
                    <a:p>
                      <a:r>
                        <a:rPr lang="en-US" baseline="0" dirty="0"/>
                        <a:t>  Diversity</a:t>
                      </a:r>
                    </a:p>
                    <a:p>
                      <a:r>
                        <a:rPr lang="en-US" baseline="0" dirty="0"/>
                        <a:t>  Community building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Director,</a:t>
                      </a:r>
                      <a:r>
                        <a:rPr lang="en-US" baseline="0" dirty="0"/>
                        <a:t> Student Engagement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8/15/16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Pilot programs offered and were successful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Student</a:t>
                      </a:r>
                      <a:r>
                        <a:rPr lang="en-US" baseline="0" dirty="0"/>
                        <a:t> Leadership conference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Director, Student Engagement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11/1/16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Completed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NAIA 5 Star Champions of Character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Director, Athletics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8/15/16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Attained Silver 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D5C3-AB9F-4DD6-A8AF-E4697C44053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198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Affairs (People)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4161297"/>
              </p:ext>
            </p:extLst>
          </p:nvPr>
        </p:nvGraphicFramePr>
        <p:xfrm>
          <a:off x="838200" y="1825625"/>
          <a:ext cx="10515600" cy="321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Engage</a:t>
                      </a:r>
                      <a:r>
                        <a:rPr lang="en-US" baseline="0" dirty="0"/>
                        <a:t> Faculty/Staff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Start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en-US" dirty="0"/>
                        <a:t>Diversity Ad Hoc committee recommendations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Director, Diversity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8/15/16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Recommendations submitted to Faculty Senate and approved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en-US" dirty="0"/>
                        <a:t>Communication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Director, Diversity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10/1/16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Plan to create web presence</a:t>
                      </a:r>
                      <a:r>
                        <a:rPr lang="en-US" baseline="0" dirty="0"/>
                        <a:t> and use of social media is built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dirty="0"/>
                        <a:t>Institutional Diversity and Inclusion</a:t>
                      </a:r>
                      <a:r>
                        <a:rPr lang="en-US" baseline="0" dirty="0"/>
                        <a:t> Conference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Director, Diversity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2/1/17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Plan</a:t>
                      </a:r>
                      <a:r>
                        <a:rPr lang="en-US" baseline="0" dirty="0"/>
                        <a:t> has been created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D5C3-AB9F-4DD6-A8AF-E4697C44053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549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University Advancement (Finances)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6351344"/>
              </p:ext>
            </p:extLst>
          </p:nvPr>
        </p:nvGraphicFramePr>
        <p:xfrm>
          <a:off x="838200" y="1825625"/>
          <a:ext cx="10515600" cy="467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Engage Faculty/Staff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Start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Campaign</a:t>
                      </a:r>
                      <a:r>
                        <a:rPr lang="en-US" baseline="0" dirty="0"/>
                        <a:t> planning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VP, University Advancement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8/15/15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Priorities, timeline and amount approved by foundation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Identify top prospects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VP, University Advancement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8/15/16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Campaign</a:t>
                      </a:r>
                      <a:r>
                        <a:rPr lang="en-US" baseline="0" dirty="0"/>
                        <a:t> cabinet and Chair selected</a:t>
                      </a:r>
                    </a:p>
                    <a:p>
                      <a:r>
                        <a:rPr lang="en-US" baseline="0" dirty="0"/>
                        <a:t>Prospects identified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Proposal</a:t>
                      </a:r>
                      <a:r>
                        <a:rPr lang="en-US" baseline="0" dirty="0"/>
                        <a:t> submission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VP, University Advancement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8/15/16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7-figure</a:t>
                      </a:r>
                      <a:r>
                        <a:rPr lang="en-US" baseline="0" dirty="0"/>
                        <a:t> proposals were submitted</a:t>
                      </a:r>
                    </a:p>
                    <a:p>
                      <a:r>
                        <a:rPr lang="en-US" baseline="0" dirty="0"/>
                        <a:t>1 is under review</a:t>
                      </a:r>
                    </a:p>
                    <a:p>
                      <a:r>
                        <a:rPr lang="en-US" baseline="0" dirty="0"/>
                        <a:t>1 pledge for $1M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Faculty/Staf</a:t>
                      </a:r>
                      <a:r>
                        <a:rPr lang="en-US" baseline="0" dirty="0"/>
                        <a:t>f campaign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VP, University Advancement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8/15/16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Completed</a:t>
                      </a:r>
                    </a:p>
                    <a:p>
                      <a:r>
                        <a:rPr lang="en-US" dirty="0"/>
                        <a:t>  Raised</a:t>
                      </a:r>
                      <a:r>
                        <a:rPr lang="en-US" baseline="0" dirty="0"/>
                        <a:t> $80,310 (8.8% increase from last year)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D5C3-AB9F-4DD6-A8AF-E4697C44053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5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Recruitment &amp; Marketing (Growth)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0360404"/>
              </p:ext>
            </p:extLst>
          </p:nvPr>
        </p:nvGraphicFramePr>
        <p:xfrm>
          <a:off x="838200" y="1825625"/>
          <a:ext cx="10515600" cy="412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Plan and Assess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Start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Evaluate</a:t>
                      </a:r>
                      <a:r>
                        <a:rPr lang="en-US" baseline="0" dirty="0"/>
                        <a:t> promotional strategies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VP, Recruitment</a:t>
                      </a:r>
                      <a:r>
                        <a:rPr lang="en-US" baseline="0" dirty="0"/>
                        <a:t> &amp; Marketing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9/1/16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Analysis of several areas complete, along with ROI. Adjustments made.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Evaluate yield</a:t>
                      </a:r>
                      <a:r>
                        <a:rPr lang="en-US" baseline="0" dirty="0"/>
                        <a:t> across the funnel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VP, Recruitment</a:t>
                      </a:r>
                      <a:r>
                        <a:rPr lang="en-US" baseline="0" dirty="0"/>
                        <a:t> &amp; Marketing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8/1/16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Re-evaluated</a:t>
                      </a:r>
                      <a:r>
                        <a:rPr lang="en-US" baseline="0" dirty="0"/>
                        <a:t> and revising communications plan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Recruiting</a:t>
                      </a:r>
                      <a:r>
                        <a:rPr lang="en-US" baseline="0" dirty="0"/>
                        <a:t> strategies across major student segments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VP, Recruitment</a:t>
                      </a:r>
                      <a:r>
                        <a:rPr lang="en-US" baseline="0" dirty="0"/>
                        <a:t> &amp; Marketing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8/15/16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New strategies and goals in place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Lead in the development of</a:t>
                      </a:r>
                      <a:r>
                        <a:rPr lang="en-US" baseline="0" dirty="0"/>
                        <a:t> a strategic enrollment plan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VP, Recruitment</a:t>
                      </a:r>
                      <a:r>
                        <a:rPr lang="en-US" baseline="0" dirty="0"/>
                        <a:t> &amp; Marketing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9/1/16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Capacity study underway with recommendations expected 9/30/17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D5C3-AB9F-4DD6-A8AF-E4697C44053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62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 of the President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38202" y="1520826"/>
          <a:ext cx="9638209" cy="444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95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095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715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9475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r>
                        <a:rPr lang="en-US" sz="1600" dirty="0"/>
                        <a:t>Engage Stakeholders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en-US" sz="1600" dirty="0"/>
                        <a:t>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Start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en-US" sz="1600" dirty="0"/>
                        <a:t>Strengthen Institutional Policies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Compliance Commission University Counsel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7/1/16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Twelve policies created or updated this academic 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en-US" sz="1600" dirty="0"/>
                        <a:t>Legislative Relations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President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Chief of Staff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8/15/16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Second</a:t>
                      </a:r>
                      <a:r>
                        <a:rPr lang="en-US" sz="1600" baseline="0" dirty="0"/>
                        <a:t> phase of funding for Aviation Strategic Plan secured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7000">
                <a:tc>
                  <a:txBody>
                    <a:bodyPr/>
                    <a:lstStyle/>
                    <a:p>
                      <a:r>
                        <a:rPr lang="en-US" sz="1600" dirty="0"/>
                        <a:t>University Advisory Council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President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Chief</a:t>
                      </a:r>
                      <a:r>
                        <a:rPr lang="en-US" sz="1600" baseline="0" dirty="0"/>
                        <a:t> of Staff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8/15/16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Council empaneled, first meeting held on May 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7957">
                <a:tc>
                  <a:txBody>
                    <a:bodyPr/>
                    <a:lstStyle/>
                    <a:p>
                      <a:r>
                        <a:rPr lang="en-US" sz="1600" dirty="0"/>
                        <a:t>Georgia VECTR</a:t>
                      </a:r>
                      <a:r>
                        <a:rPr lang="en-US" sz="1600" baseline="0" dirty="0"/>
                        <a:t> Center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University Counsel 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VECTR Executive</a:t>
                      </a:r>
                      <a:r>
                        <a:rPr lang="en-US" sz="1600" baseline="0" dirty="0"/>
                        <a:t> Director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8/1/16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Successful launch, operations for FY17, and transition to TCSG for FY18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38684197"/>
                  </a:ext>
                </a:extLst>
              </a:tr>
              <a:tr h="563603">
                <a:tc>
                  <a:txBody>
                    <a:bodyPr/>
                    <a:lstStyle/>
                    <a:p>
                      <a:r>
                        <a:rPr lang="en-US" sz="1600" dirty="0"/>
                        <a:t>Campus Affairs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University Counsel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Campus Directors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7/1/16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Services to commuter campuses improved, new facilities use process in place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32268842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en-US" sz="1600" dirty="0"/>
                        <a:t>Presidential Communications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President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University Counsel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7/1/16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Issued first President’s Annual Report, frequency of blog posts increased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16188188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D5C3-AB9F-4DD6-A8AF-E4697C44053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44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2489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/>
              <a:t>Growth</a:t>
            </a:r>
          </a:p>
          <a:p>
            <a:pPr lvl="1"/>
            <a:r>
              <a:rPr lang="en-US" dirty="0"/>
              <a:t>1 action items complete</a:t>
            </a:r>
          </a:p>
          <a:p>
            <a:pPr lvl="1"/>
            <a:r>
              <a:rPr lang="en-US" dirty="0"/>
              <a:t>3 action items in process</a:t>
            </a:r>
          </a:p>
          <a:p>
            <a:r>
              <a:rPr lang="en-US" i="1" dirty="0"/>
              <a:t>Students</a:t>
            </a:r>
          </a:p>
          <a:p>
            <a:pPr lvl="1"/>
            <a:r>
              <a:rPr lang="en-US" dirty="0" smtClean="0"/>
              <a:t>6 </a:t>
            </a:r>
            <a:r>
              <a:rPr lang="en-US" dirty="0"/>
              <a:t>action items complete</a:t>
            </a:r>
          </a:p>
          <a:p>
            <a:r>
              <a:rPr lang="en-US" i="1" dirty="0"/>
              <a:t>People</a:t>
            </a:r>
          </a:p>
          <a:p>
            <a:pPr lvl="1"/>
            <a:r>
              <a:rPr lang="en-US" dirty="0"/>
              <a:t>4 action items complete</a:t>
            </a:r>
          </a:p>
          <a:p>
            <a:pPr lvl="1"/>
            <a:r>
              <a:rPr lang="en-US" dirty="0"/>
              <a:t>1 action item in process</a:t>
            </a:r>
          </a:p>
          <a:p>
            <a:r>
              <a:rPr lang="en-US" i="1" dirty="0"/>
              <a:t>Fiscal</a:t>
            </a:r>
          </a:p>
          <a:p>
            <a:pPr lvl="1"/>
            <a:r>
              <a:rPr lang="en-US" dirty="0"/>
              <a:t>3 action items and 1 sub-item complete</a:t>
            </a:r>
          </a:p>
          <a:p>
            <a:pPr lvl="1"/>
            <a:r>
              <a:rPr lang="en-US" dirty="0"/>
              <a:t>1 sub-item in process</a:t>
            </a:r>
          </a:p>
          <a:p>
            <a:r>
              <a:rPr lang="en-US" i="1" dirty="0"/>
              <a:t>Knowledge</a:t>
            </a:r>
          </a:p>
          <a:p>
            <a:pPr lvl="1"/>
            <a:r>
              <a:rPr lang="en-US" dirty="0"/>
              <a:t>1 action item complete</a:t>
            </a:r>
          </a:p>
          <a:p>
            <a:pPr lvl="1"/>
            <a:r>
              <a:rPr lang="en-US" dirty="0"/>
              <a:t>4 sub-items in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D5C3-AB9F-4DD6-A8AF-E4697C4405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972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770050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D5C3-AB9F-4DD6-A8AF-E4697C4405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32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Students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694800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D5C3-AB9F-4DD6-A8AF-E4697C4405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230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People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090514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D5C3-AB9F-4DD6-A8AF-E4697C4405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986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Finances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127003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D5C3-AB9F-4DD6-A8AF-E4697C4405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693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45268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D5C3-AB9F-4DD6-A8AF-E4697C4405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703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Detailed Updates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592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Affairs (Growth)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371824"/>
              </p:ext>
            </p:extLst>
          </p:nvPr>
        </p:nvGraphicFramePr>
        <p:xfrm>
          <a:off x="838200" y="1690688"/>
          <a:ext cx="10515600" cy="495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Academic Master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Start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Market Demand Analysis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Institutional Research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10/3/16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Matriculate </a:t>
                      </a:r>
                      <a:r>
                        <a:rPr lang="en-US" baseline="0" dirty="0" smtClean="0"/>
                        <a:t>data, </a:t>
                      </a:r>
                      <a:r>
                        <a:rPr lang="en-US" baseline="0" dirty="0" err="1" smtClean="0"/>
                        <a:t>DoL</a:t>
                      </a:r>
                      <a:r>
                        <a:rPr lang="en-US" baseline="0" dirty="0" smtClean="0"/>
                        <a:t> and local business interviews completed. </a:t>
                      </a:r>
                      <a:endParaRPr 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Internal Stakeholder Focus</a:t>
                      </a:r>
                      <a:r>
                        <a:rPr lang="en-US" baseline="0" dirty="0" smtClean="0"/>
                        <a:t> Groups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Institutional Research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6/25/17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Initial groups identified, groups being scheduled.</a:t>
                      </a:r>
                      <a:endParaRPr lang="en-US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Academic Inventory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Vice-Provost Academics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9/1/17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Completed</a:t>
                      </a:r>
                      <a:endParaRPr lang="en-US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Modeling of</a:t>
                      </a:r>
                      <a:r>
                        <a:rPr lang="en-US" baseline="0" dirty="0"/>
                        <a:t> at-risk students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Institutional Research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3/1/17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Data being collected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Create</a:t>
                      </a:r>
                      <a:r>
                        <a:rPr lang="en-US" baseline="0" dirty="0"/>
                        <a:t> Center of Excellence in Teaching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Vice-Provost</a:t>
                      </a:r>
                      <a:r>
                        <a:rPr lang="en-US" baseline="0" dirty="0"/>
                        <a:t> Academics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1/3/17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Center</a:t>
                      </a:r>
                      <a:r>
                        <a:rPr lang="en-US" baseline="0" dirty="0"/>
                        <a:t> design completed Announce at convocation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Program 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Academic Deans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On-going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/>
                        <a:t>Respiratory Therapy and Music submitted to USG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Accreditation Feasibility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Academic Deans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10/3/16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AACSB</a:t>
                      </a:r>
                      <a:r>
                        <a:rPr lang="en-US" baseline="0" dirty="0"/>
                        <a:t> review ongoing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D5C3-AB9F-4DD6-A8AF-E4697C4405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514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 Wide" id="{160F8A34-2513-4C8D-8E92-252E84289168}" vid="{2B6DC067-4B05-4A98-968E-77641B1BCCB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26238</TotalTime>
  <Words>972</Words>
  <Application>Microsoft Office PowerPoint</Application>
  <PresentationFormat>Widescreen</PresentationFormat>
  <Paragraphs>320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 Strategic Plan Update</vt:lpstr>
      <vt:lpstr>Executive Summary</vt:lpstr>
      <vt:lpstr>Growth</vt:lpstr>
      <vt:lpstr>Students</vt:lpstr>
      <vt:lpstr>People</vt:lpstr>
      <vt:lpstr>Finances</vt:lpstr>
      <vt:lpstr>Knowledge</vt:lpstr>
      <vt:lpstr>Detailed Updates</vt:lpstr>
      <vt:lpstr>Academic Affairs (Growth)</vt:lpstr>
      <vt:lpstr>Academic Affairs (Growth)</vt:lpstr>
      <vt:lpstr>Academic Affairs (Students)</vt:lpstr>
      <vt:lpstr>Academic Affairs (Knowledge)</vt:lpstr>
      <vt:lpstr>Fiscal Affairs (People)</vt:lpstr>
      <vt:lpstr>Fiscal Affairs (Finances)</vt:lpstr>
      <vt:lpstr>Student Affairs (Students)</vt:lpstr>
      <vt:lpstr>Student Affairs (People)</vt:lpstr>
      <vt:lpstr>University Advancement (Finances)</vt:lpstr>
      <vt:lpstr>Recruitment &amp; Marketing (Growth)</vt:lpstr>
      <vt:lpstr>Office of the President</vt:lpstr>
    </vt:vector>
  </TitlesOfParts>
  <Company>Middle Georgia State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ROI Information Shell</dc:title>
  <dc:creator>Gibbons, Michael S.</dc:creator>
  <cp:lastModifiedBy>Gibbons, Michael S.</cp:lastModifiedBy>
  <cp:revision>174</cp:revision>
  <cp:lastPrinted>2016-12-02T14:51:29Z</cp:lastPrinted>
  <dcterms:created xsi:type="dcterms:W3CDTF">2016-10-18T20:46:48Z</dcterms:created>
  <dcterms:modified xsi:type="dcterms:W3CDTF">2017-07-18T13:00:46Z</dcterms:modified>
</cp:coreProperties>
</file>