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sldIdLst>
    <p:sldId id="256" r:id="rId2"/>
    <p:sldId id="286" r:id="rId3"/>
    <p:sldId id="303" r:id="rId4"/>
    <p:sldId id="304" r:id="rId5"/>
    <p:sldId id="25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76" r:id="rId16"/>
    <p:sldId id="277" r:id="rId17"/>
    <p:sldId id="278" r:id="rId18"/>
    <p:sldId id="299" r:id="rId19"/>
    <p:sldId id="281" r:id="rId20"/>
    <p:sldId id="267" r:id="rId21"/>
    <p:sldId id="300" r:id="rId22"/>
    <p:sldId id="270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96" autoAdjust="0"/>
    <p:restoredTop sz="94660"/>
  </p:normalViewPr>
  <p:slideViewPr>
    <p:cSldViewPr>
      <p:cViewPr varScale="1">
        <p:scale>
          <a:sx n="83" d="100"/>
          <a:sy n="83" d="100"/>
        </p:scale>
        <p:origin x="142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FC54DA-EE79-4794-A08A-BDF5B6CA70EC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A7605-4E99-4B96-9053-FC1B2B26B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82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2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A849-6F77-438A-8646-3C3364BDB4E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55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A7605-4E99-4B96-9053-FC1B2B26B4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89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FDD07A1-A22E-4224-98F9-3F665F42AE79}" type="datetimeFigureOut">
              <a:rPr lang="en-US" smtClean="0"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E78D867-E743-4A74-B526-58651D80157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9blaWHHSls" TargetMode="External"/><Relationship Id="rId2" Type="http://schemas.openxmlformats.org/officeDocument/2006/relationships/hyperlink" Target="http://www.mga.edu/risk-management/form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ga.edu/plant/" TargetMode="External"/><Relationship Id="rId3" Type="http://schemas.openxmlformats.org/officeDocument/2006/relationships/hyperlink" Target="http://www.mga.edu/risk-management/shelter-locations.aspx" TargetMode="External"/><Relationship Id="rId7" Type="http://schemas.openxmlformats.org/officeDocument/2006/relationships/hyperlink" Target="http://www.mga.edu/police/" TargetMode="External"/><Relationship Id="rId12" Type="http://schemas.openxmlformats.org/officeDocument/2006/relationships/image" Target="../media/image29.gif"/><Relationship Id="rId2" Type="http://schemas.openxmlformats.org/officeDocument/2006/relationships/hyperlink" Target="http://www.mga.edu/police/emergency-response-plan.asp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ga.edu/risk-management/default.aspx" TargetMode="External"/><Relationship Id="rId11" Type="http://schemas.openxmlformats.org/officeDocument/2006/relationships/image" Target="../media/image5.jpeg"/><Relationship Id="rId5" Type="http://schemas.openxmlformats.org/officeDocument/2006/relationships/hyperlink" Target="http://www.mga.edu/risk-management/environmental-health-and-safety-division/right-to-know/default.aspx" TargetMode="External"/><Relationship Id="rId10" Type="http://schemas.openxmlformats.org/officeDocument/2006/relationships/hyperlink" Target="http://www.mga.edu/sustainability/" TargetMode="External"/><Relationship Id="rId4" Type="http://schemas.openxmlformats.org/officeDocument/2006/relationships/hyperlink" Target="http://www.mga.edu/risk-management/report-a-hazard.aspx" TargetMode="External"/><Relationship Id="rId9" Type="http://schemas.openxmlformats.org/officeDocument/2006/relationships/hyperlink" Target="http://www.mga.edu/technology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ga.edu/risk-management/shelter-locations.aspx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44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04800"/>
            <a:ext cx="7086600" cy="2133600"/>
          </a:xfrm>
        </p:spPr>
        <p:txBody>
          <a:bodyPr>
            <a:noAutofit/>
          </a:bodyPr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Building Coordinator Training</a:t>
            </a:r>
            <a:b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</a:br>
            <a:r>
              <a:rPr lang="en-US" sz="4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otum" panose="020B0600000101010101" pitchFamily="34" charset="-127"/>
              </a:rPr>
              <a:t>Dublin Campus</a:t>
            </a:r>
            <a:endParaRPr lang="en-US" sz="4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Dotum" panose="020B0600000101010101" pitchFamily="34" charset="-127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3552" y="5715000"/>
            <a:ext cx="4221698" cy="96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6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3"/>
                </a:solidFill>
              </a:rPr>
              <a:t>Natural gas leak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41148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Natural gas has an odorant added to make it smell like rotten eggs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A flame or spark in the area could cause an explosion</a:t>
            </a:r>
          </a:p>
          <a:p>
            <a:pPr marL="0" indent="0"/>
            <a:r>
              <a:rPr lang="en-US" sz="2000" i="1" dirty="0" smtClean="0"/>
              <a:t>If you smell a natural gas odor: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Do not try to locate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Evacuate the building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Do not open windows</a:t>
            </a:r>
            <a:r>
              <a:rPr lang="en-US" sz="2000" b="0" dirty="0"/>
              <a:t>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Do not use any devices that could cause a spark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Once outside, move at least 150ft away from building 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Activate fire alarm </a:t>
            </a:r>
            <a:r>
              <a:rPr lang="en-US" sz="2000" dirty="0" smtClean="0"/>
              <a:t>outside </a:t>
            </a:r>
            <a:r>
              <a:rPr lang="en-US" sz="2000" b="0" dirty="0" smtClean="0"/>
              <a:t>the area of the leak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Call University </a:t>
            </a:r>
            <a:r>
              <a:rPr lang="en-US" sz="2000" b="0" dirty="0"/>
              <a:t>Police (478) 274-7751 or </a:t>
            </a:r>
            <a:r>
              <a:rPr lang="en-US" sz="2000" b="0" dirty="0" smtClean="0"/>
              <a:t>911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74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3"/>
                </a:solidFill>
              </a:rPr>
              <a:t>Fires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30514"/>
            <a:ext cx="8772595" cy="4150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Report to University </a:t>
            </a:r>
            <a:r>
              <a:rPr lang="en-US" sz="1800" b="0" dirty="0"/>
              <a:t>Police (478) 274-7751 or </a:t>
            </a:r>
            <a:r>
              <a:rPr lang="en-US" sz="1800" b="0" dirty="0" smtClean="0"/>
              <a:t>911</a:t>
            </a:r>
          </a:p>
          <a:p>
            <a:pPr marL="0" indent="0"/>
            <a:r>
              <a:rPr lang="en-US" sz="1800" i="1" dirty="0" smtClean="0"/>
              <a:t>Minor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Charge fire extinguisher toward base of the flame</a:t>
            </a:r>
          </a:p>
          <a:p>
            <a:pPr marL="0" indent="0"/>
            <a:r>
              <a:rPr lang="en-US" sz="1800" i="1" dirty="0" smtClean="0"/>
              <a:t>Large Fires: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Activate building alarm 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Evacuate and do not use elevators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Close all doors while exiting building (Do not lock doors)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Be prepared to stay near the floor while exiting if smoke is present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Direct crowds away from fire hydrants and road ways – clear sidewalks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Ask bystanders to watch windows for trapped persons</a:t>
            </a:r>
          </a:p>
          <a:p>
            <a:pPr>
              <a:buFont typeface="Wingdings" panose="05000000000000000000" pitchFamily="2" charset="2"/>
              <a:buChar char=""/>
            </a:pPr>
            <a:r>
              <a:rPr lang="en-US" sz="1800" b="0" dirty="0" smtClean="0"/>
              <a:t>DO NOT attempt to rescue anyone. Notify fire department personnel.</a:t>
            </a:r>
          </a:p>
          <a:p>
            <a:pPr>
              <a:buFont typeface="Wingdings" panose="05000000000000000000" pitchFamily="2" charset="2"/>
              <a:buChar char=""/>
            </a:pP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3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Active shooters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118705"/>
          </a:xfrm>
        </p:spPr>
        <p:txBody>
          <a:bodyPr>
            <a:normAutofit/>
          </a:bodyPr>
          <a:lstStyle/>
          <a:p>
            <a:pPr marL="0" indent="0"/>
            <a:r>
              <a:rPr lang="en-US" sz="1800" i="1" dirty="0" smtClean="0"/>
              <a:t>Immediate life-threatening event: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/>
              <a:t>Notify </a:t>
            </a:r>
            <a:r>
              <a:rPr lang="en-US" sz="1800" b="0" dirty="0" smtClean="0"/>
              <a:t>University </a:t>
            </a:r>
            <a:r>
              <a:rPr lang="en-US" sz="1800" b="0" dirty="0"/>
              <a:t>Police (478) 274-7751 or call </a:t>
            </a:r>
            <a:r>
              <a:rPr lang="en-US" sz="1800" b="0" dirty="0" smtClean="0"/>
              <a:t>911</a:t>
            </a:r>
            <a:endParaRPr lang="en-US" sz="1800" i="1" dirty="0" smtClean="0"/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Each individual should take whatever actions necessary to protect his or her own life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If possible, flee the area safely and avoid danger</a:t>
            </a:r>
          </a:p>
          <a:p>
            <a:pPr marL="573786" lvl="3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Lock or barricade all doors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Remain in place until “all clear” is given by law enforcement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endParaRPr lang="en-US" sz="1800" b="0" dirty="0" smtClean="0"/>
          </a:p>
          <a:p>
            <a:pPr marL="0" indent="0"/>
            <a:r>
              <a:rPr lang="en-US" sz="1800" i="1" dirty="0" smtClean="0"/>
              <a:t>Someone observed a weapon on campus: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Remain calm and call University </a:t>
            </a:r>
            <a:r>
              <a:rPr lang="en-US" sz="1800" b="0" dirty="0"/>
              <a:t>Police (478) 274-7751 </a:t>
            </a:r>
            <a:endParaRPr lang="en-US" sz="1800" b="0" dirty="0" smtClean="0"/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Do not touch the weapon or approach the individual 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If possible, remove yourself from area</a:t>
            </a: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8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Evacuation and assembly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802" y="954452"/>
            <a:ext cx="8696395" cy="422714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Evacuations will occur when an alarm sounds or upon notification by MGA officials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Leave by emergency evacuation route predesignated for your area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Depending on the emergency, you may need to </a:t>
            </a:r>
            <a:r>
              <a:rPr lang="en-US" sz="2800" b="0" u="sng" dirty="0" smtClean="0"/>
              <a:t>stay in or exit</a:t>
            </a:r>
            <a:r>
              <a:rPr lang="en-US" sz="2800" b="0" dirty="0" smtClean="0"/>
              <a:t> the building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5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3"/>
                </a:solidFill>
              </a:rPr>
              <a:t>Severe weather shelter areas</a:t>
            </a:r>
            <a:endParaRPr lang="en-US" sz="36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799"/>
            <a:ext cx="7772400" cy="3737705"/>
          </a:xfrm>
        </p:spPr>
        <p:txBody>
          <a:bodyPr>
            <a:normAutofit/>
          </a:bodyPr>
          <a:lstStyle/>
          <a:p>
            <a:pPr algn="ctr"/>
            <a:r>
              <a:rPr lang="en-US" sz="2400" b="0" dirty="0" smtClean="0"/>
              <a:t>The following diagrams are the severe weather shelter areas for each building on the Dublin campus.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dirty="0" smtClean="0"/>
              <a:t>These locations are on the main level away from windows and doors. They are highlighted in </a:t>
            </a:r>
            <a:r>
              <a:rPr lang="en-US" sz="2400" b="0" u="dbl" dirty="0" smtClean="0">
                <a:uFill>
                  <a:solidFill>
                    <a:srgbClr val="FFC000"/>
                  </a:solidFill>
                </a:uFill>
              </a:rPr>
              <a:t>yellow</a:t>
            </a:r>
            <a:r>
              <a:rPr lang="en-US" sz="2400" b="0" dirty="0" smtClean="0"/>
              <a:t>.</a:t>
            </a:r>
          </a:p>
          <a:p>
            <a:pPr algn="ctr"/>
            <a:endParaRPr lang="en-US" sz="2400" b="0" dirty="0" smtClean="0"/>
          </a:p>
          <a:p>
            <a:pPr algn="ctr"/>
            <a:r>
              <a:rPr lang="en-US" sz="2400" b="0" dirty="0" smtClean="0"/>
              <a:t>These areas can also be accessed </a:t>
            </a:r>
            <a:r>
              <a:rPr lang="en-US" sz="2400" b="0" dirty="0" smtClean="0">
                <a:hlinkClick r:id="rId2"/>
              </a:rPr>
              <a:t>online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1143000"/>
            <a:ext cx="3048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9000">
                <a:schemeClr val="bg1">
                  <a:lumMod val="75000"/>
                </a:schemeClr>
              </a:gs>
              <a:gs pos="94000">
                <a:schemeClr val="bg1">
                  <a:lumMod val="6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floors will also assemble in the basement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11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1143000"/>
            <a:ext cx="3048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9000">
                <a:schemeClr val="bg1">
                  <a:lumMod val="75000"/>
                </a:schemeClr>
              </a:gs>
              <a:gs pos="94000">
                <a:schemeClr val="bg1">
                  <a:lumMod val="6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floor will also assemble on the </a:t>
            </a:r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floor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05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838200"/>
            <a:ext cx="3048000" cy="646331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59000">
                <a:schemeClr val="bg1">
                  <a:lumMod val="75000"/>
                </a:schemeClr>
              </a:gs>
              <a:gs pos="94000">
                <a:schemeClr val="bg1">
                  <a:lumMod val="65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Basement and 2</a:t>
            </a:r>
            <a:r>
              <a:rPr lang="en-US" baseline="30000" dirty="0" smtClean="0"/>
              <a:t>nd</a:t>
            </a:r>
            <a:r>
              <a:rPr lang="en-US" dirty="0" smtClean="0"/>
              <a:t> floor will also assemble on the 1</a:t>
            </a:r>
            <a:r>
              <a:rPr lang="en-US" baseline="30000" dirty="0" smtClean="0"/>
              <a:t>st</a:t>
            </a:r>
            <a:r>
              <a:rPr lang="en-US" dirty="0" smtClean="0"/>
              <a:t> floor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8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 smtClean="0">
                <a:solidFill>
                  <a:schemeClr val="accent3"/>
                </a:solidFill>
              </a:rPr>
              <a:t>Outdoor assembly</a:t>
            </a:r>
            <a:endParaRPr lang="en-US" sz="4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839200" cy="403860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0" dirty="0" smtClean="0"/>
              <a:t>The following are locations for each building in the event of an evacuation.</a:t>
            </a:r>
          </a:p>
          <a:p>
            <a:pPr marL="0" indent="0"/>
            <a:r>
              <a:rPr lang="en-US" sz="2200" i="1" dirty="0"/>
              <a:t>When exiting: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Assist </a:t>
            </a:r>
            <a:r>
              <a:rPr lang="en-US" sz="2200" b="0" dirty="0" smtClean="0"/>
              <a:t>those with disabilities </a:t>
            </a:r>
            <a:r>
              <a:rPr lang="en-US" sz="2200" b="0" dirty="0"/>
              <a:t>in exiting the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</a:t>
            </a:r>
            <a:r>
              <a:rPr lang="en-US" sz="2200" b="0" dirty="0" smtClean="0"/>
              <a:t>o </a:t>
            </a:r>
            <a:r>
              <a:rPr lang="en-US" sz="2200" b="0" dirty="0"/>
              <a:t>not use elevators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Once outside, proceed to predesignated </a:t>
            </a:r>
            <a:r>
              <a:rPr lang="en-US" sz="2200" b="0" dirty="0" smtClean="0"/>
              <a:t>area for your building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 smtClean="0"/>
              <a:t>Leave </a:t>
            </a:r>
            <a:r>
              <a:rPr lang="en-US" sz="2200" b="0" dirty="0"/>
              <a:t>streets and walkways clear for emergency vehicles and personnel 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Do not return to building unless told to by MGA officials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200" b="0" dirty="0"/>
              <a:t>Entire campus evacuation will be announced by Chief of Police</a:t>
            </a:r>
          </a:p>
          <a:p>
            <a:pPr algn="ctr"/>
            <a:endParaRPr lang="en-US" sz="2800" b="0" dirty="0" smtClean="0"/>
          </a:p>
          <a:p>
            <a:pPr algn="ctr"/>
            <a:endParaRPr lang="en-US" sz="2800" b="0" dirty="0"/>
          </a:p>
          <a:p>
            <a:pPr algn="ctr"/>
            <a:endParaRPr lang="en-US" sz="2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7912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61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553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590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077200" cy="54864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/>
                </a:solidFill>
              </a:rPr>
              <a:t>Building Coordinator responsibilities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38200"/>
            <a:ext cx="8719255" cy="4267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Serve as the building contact during regular business hours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Understand the appropriate safety measures and who to contact in an event of an emergency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Aid in the safety of students, faculty, and staff present in your designated building/floor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8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800" b="0" dirty="0" smtClean="0"/>
              <a:t>Become familiar with the evacuation and assembly areas both inside and outside of your building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68682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3"/>
                </a:solidFill>
              </a:rPr>
              <a:t>First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39222"/>
            <a:ext cx="8696395" cy="428997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Remain calm and assess the situation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Do not put yourself in danger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1800" b="0" dirty="0" smtClean="0"/>
          </a:p>
          <a:p>
            <a:pPr marL="0" indent="0"/>
            <a:r>
              <a:rPr lang="en-US" sz="1800" i="1" dirty="0" smtClean="0"/>
              <a:t>Medical Emergency: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Contact University Police </a:t>
            </a:r>
            <a:r>
              <a:rPr lang="en-US" sz="1800" b="0" dirty="0"/>
              <a:t>(478) 274-7751 </a:t>
            </a:r>
            <a:r>
              <a:rPr lang="en-US" sz="1800" b="0" dirty="0" smtClean="0"/>
              <a:t>or 911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Do not move injured person unless they are in immediate danger of further injury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Check breathing &amp; initiate first aid – do not touch individual without personal protection if there is danger of coming into contact with bodily fluids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Only perform CPR if certified</a:t>
            </a:r>
          </a:p>
          <a:p>
            <a:pPr marL="0" indent="0"/>
            <a:endParaRPr lang="en-US" sz="1800" b="0" dirty="0" smtClean="0"/>
          </a:p>
          <a:p>
            <a:pPr marL="0" indent="0"/>
            <a:r>
              <a:rPr lang="en-US" sz="1800" i="1" dirty="0" smtClean="0"/>
              <a:t>Minor Injury: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Utilize items in the nearest first aid kit</a:t>
            </a:r>
          </a:p>
          <a:p>
            <a:pPr marL="285750" indent="-285750">
              <a:buFont typeface="Wingdings" panose="05000000000000000000" pitchFamily="2" charset="2"/>
              <a:buChar char="F"/>
            </a:pPr>
            <a:r>
              <a:rPr lang="en-US" sz="1800" b="0" dirty="0" smtClean="0"/>
              <a:t>Instruct individual to consult with their doctor</a:t>
            </a:r>
            <a:endParaRPr lang="en-US" sz="18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2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763000" cy="54864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3"/>
                </a:solidFill>
              </a:rPr>
              <a:t>Automated external defibrillator (AED)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373" y="990600"/>
            <a:ext cx="8719254" cy="3505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The AED will give you step-by-step voice prompts to follow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Immediately summon bystander to notify University Police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Complete Post-Incident Report Form for all use or attempted use of AED</a:t>
            </a:r>
            <a:endParaRPr lang="en-US" sz="2000" b="0" dirty="0"/>
          </a:p>
          <a:p>
            <a:pPr lvl="3">
              <a:buFont typeface="Arial" panose="020B0604020202020204" pitchFamily="34" charset="0"/>
              <a:buChar char="•"/>
            </a:pPr>
            <a:r>
              <a:rPr lang="en-US" sz="2000" dirty="0" smtClean="0"/>
              <a:t>Form can be </a:t>
            </a:r>
            <a:r>
              <a:rPr lang="en-US" sz="2000" b="0" dirty="0" smtClean="0"/>
              <a:t>found </a:t>
            </a:r>
            <a:r>
              <a:rPr lang="en-US" sz="2000" b="0" dirty="0" smtClean="0">
                <a:hlinkClick r:id="rId2"/>
              </a:rPr>
              <a:t>here</a:t>
            </a:r>
            <a:r>
              <a:rPr lang="en-US" sz="2000" b="0" dirty="0" smtClean="0"/>
              <a:t>, in your handbook, or contact Risk  Management (478) 471-2506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000" b="0" dirty="0" smtClean="0"/>
          </a:p>
          <a:p>
            <a:pPr marL="9144" lvl="1" indent="0">
              <a:buNone/>
            </a:pPr>
            <a:r>
              <a:rPr lang="en-US" sz="2000" u="sng" dirty="0" smtClean="0">
                <a:hlinkClick r:id="rId3"/>
              </a:rPr>
              <a:t>Claire's </a:t>
            </a:r>
            <a:r>
              <a:rPr lang="en-US" sz="2000" u="sng" dirty="0">
                <a:hlinkClick r:id="rId3"/>
              </a:rPr>
              <a:t>Story</a:t>
            </a:r>
            <a:r>
              <a:rPr lang="en-US" sz="2000" dirty="0"/>
              <a:t> 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2000" b="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5" cstate="email">
              <a:alphaModFix amt="34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01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 smtClean="0">
                <a:solidFill>
                  <a:schemeClr val="accent1"/>
                </a:solidFill>
              </a:rPr>
              <a:t>contact </a:t>
            </a:r>
            <a:r>
              <a:rPr lang="en-US" sz="3600" dirty="0">
                <a:solidFill>
                  <a:schemeClr val="accent1"/>
                </a:solidFill>
              </a:rPr>
              <a:t>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914400"/>
            <a:ext cx="8696395" cy="3962400"/>
          </a:xfrm>
        </p:spPr>
        <p:txBody>
          <a:bodyPr>
            <a:normAutofit/>
          </a:bodyPr>
          <a:lstStyle/>
          <a:p>
            <a:pPr marL="0" indent="0"/>
            <a:r>
              <a:rPr lang="en-US" sz="3600" dirty="0" smtClean="0">
                <a:solidFill>
                  <a:schemeClr val="accent6"/>
                </a:solidFill>
              </a:rPr>
              <a:t>Save these in your phone: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600" dirty="0" smtClean="0"/>
              <a:t>Campus Police </a:t>
            </a:r>
            <a:r>
              <a:rPr lang="en-US" sz="3600" b="0" dirty="0" smtClean="0"/>
              <a:t>(478</a:t>
            </a:r>
            <a:r>
              <a:rPr lang="en-US" sz="3600" b="0" dirty="0"/>
              <a:t>) 274-7751 </a:t>
            </a:r>
            <a:endParaRPr lang="en-US" sz="36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3600" dirty="0" smtClean="0"/>
              <a:t>Plant </a:t>
            </a:r>
            <a:r>
              <a:rPr lang="en-US" sz="3600" dirty="0" smtClean="0"/>
              <a:t>Operations </a:t>
            </a:r>
            <a:r>
              <a:rPr lang="en-US" sz="3600" b="0" dirty="0" smtClean="0"/>
              <a:t>(478) 275-6777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3600" dirty="0" smtClean="0"/>
              <a:t>Risk Management </a:t>
            </a:r>
            <a:r>
              <a:rPr lang="en-US" sz="3600" b="0" dirty="0" smtClean="0"/>
              <a:t>(478) 471-2506</a:t>
            </a:r>
          </a:p>
          <a:p>
            <a:pPr marL="0" indent="0"/>
            <a:endParaRPr lang="en-US" sz="36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6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69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7520940" cy="548640"/>
          </a:xfrm>
        </p:spPr>
        <p:txBody>
          <a:bodyPr/>
          <a:lstStyle/>
          <a:p>
            <a:r>
              <a:rPr lang="en-US" sz="4000" dirty="0" smtClean="0">
                <a:solidFill>
                  <a:schemeClr val="accent1"/>
                </a:solidFill>
              </a:rPr>
              <a:t>Helpful Links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7520940" cy="4191000"/>
          </a:xfrm>
        </p:spPr>
        <p:txBody>
          <a:bodyPr>
            <a:normAutofit/>
          </a:bodyPr>
          <a:lstStyle/>
          <a:p>
            <a:r>
              <a:rPr lang="en-US" sz="2000" b="0" dirty="0" smtClean="0">
                <a:hlinkClick r:id="rId2"/>
              </a:rPr>
              <a:t>MGA </a:t>
            </a:r>
            <a:r>
              <a:rPr lang="en-US" sz="2000" b="0" dirty="0">
                <a:hlinkClick r:id="rId2"/>
              </a:rPr>
              <a:t>Emergency Response </a:t>
            </a:r>
            <a:r>
              <a:rPr lang="en-US" sz="2000" b="0" dirty="0" smtClean="0">
                <a:hlinkClick r:id="rId2"/>
              </a:rPr>
              <a:t>Plan</a:t>
            </a:r>
            <a:endParaRPr lang="en-US" sz="2000" b="0" dirty="0" smtClean="0"/>
          </a:p>
          <a:p>
            <a:pPr marL="0" indent="0"/>
            <a:r>
              <a:rPr lang="en-US" sz="2000" b="0" dirty="0">
                <a:hlinkClick r:id="rId3"/>
              </a:rPr>
              <a:t>Shelter Locations</a:t>
            </a:r>
            <a:endParaRPr lang="en-US" sz="2000" b="0" dirty="0"/>
          </a:p>
          <a:p>
            <a:pPr marL="0" indent="0"/>
            <a:r>
              <a:rPr lang="en-US" sz="2000" b="0" dirty="0">
                <a:hlinkClick r:id="rId4"/>
              </a:rPr>
              <a:t>Report a Hazard</a:t>
            </a:r>
            <a:r>
              <a:rPr lang="en-US" sz="2000" b="0" dirty="0"/>
              <a:t> (non-emergencies)</a:t>
            </a:r>
          </a:p>
          <a:p>
            <a:r>
              <a:rPr lang="en-US" sz="2000" b="0" dirty="0" smtClean="0">
                <a:hlinkClick r:id="rId5"/>
              </a:rPr>
              <a:t>Right To Know (RTK) Plan</a:t>
            </a:r>
            <a:endParaRPr lang="en-US" sz="2000" b="0" dirty="0" smtClean="0"/>
          </a:p>
          <a:p>
            <a:r>
              <a:rPr lang="en-US" sz="2000" b="0" dirty="0" smtClean="0">
                <a:hlinkClick r:id="rId6"/>
              </a:rPr>
              <a:t>Risk Management </a:t>
            </a:r>
            <a:endParaRPr lang="en-US" sz="2000" b="0" dirty="0" smtClean="0"/>
          </a:p>
          <a:p>
            <a:r>
              <a:rPr lang="en-US" sz="2000" b="0" dirty="0" smtClean="0">
                <a:hlinkClick r:id="rId7"/>
              </a:rPr>
              <a:t>University </a:t>
            </a:r>
            <a:r>
              <a:rPr lang="en-US" sz="2000" b="0" dirty="0" smtClean="0">
                <a:hlinkClick r:id="rId7"/>
              </a:rPr>
              <a:t>Police</a:t>
            </a:r>
            <a:endParaRPr lang="en-US" sz="2000" b="0" dirty="0" smtClean="0"/>
          </a:p>
          <a:p>
            <a:r>
              <a:rPr lang="en-US" sz="2000" b="0" dirty="0" smtClean="0">
                <a:hlinkClick r:id="rId8"/>
              </a:rPr>
              <a:t>Plant Operations</a:t>
            </a:r>
            <a:endParaRPr lang="en-US" sz="2000" b="0" dirty="0" smtClean="0"/>
          </a:p>
          <a:p>
            <a:r>
              <a:rPr lang="en-US" sz="2000" b="0" dirty="0" smtClean="0">
                <a:hlinkClick r:id="rId9"/>
              </a:rPr>
              <a:t>Technology Resources</a:t>
            </a:r>
            <a:endParaRPr lang="en-US" sz="2000" b="0" dirty="0" smtClean="0"/>
          </a:p>
          <a:p>
            <a:r>
              <a:rPr lang="en-US" sz="2000" b="0" dirty="0" smtClean="0">
                <a:hlinkClick r:id="rId10"/>
              </a:rPr>
              <a:t>Sustainability and Recycling</a:t>
            </a:r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12" cstate="screen">
              <a:alphaModFix amt="3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5000" b="-20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44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660" y="5867400"/>
            <a:ext cx="619195" cy="8421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03265"/>
            <a:ext cx="7520940" cy="54864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Building Coordinator </a:t>
            </a:r>
            <a:r>
              <a:rPr lang="en-US" sz="3600" dirty="0" smtClean="0">
                <a:solidFill>
                  <a:schemeClr val="accent1"/>
                </a:solidFill>
              </a:rPr>
              <a:t>Positions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7520940" cy="357984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Wingdings" panose="05000000000000000000" pitchFamily="2" charset="2"/>
              <a:buChar char="F"/>
            </a:pPr>
            <a:r>
              <a:rPr lang="en-US" sz="3200" dirty="0" smtClean="0"/>
              <a:t>Primary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Serves as first point of contact</a:t>
            </a:r>
          </a:p>
          <a:p>
            <a:pPr marL="516636" lvl="4" indent="0">
              <a:buNone/>
            </a:pPr>
            <a:endParaRPr lang="en-US" sz="2400" dirty="0" smtClean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 smtClean="0"/>
              <a:t>Alternate</a:t>
            </a:r>
            <a:endParaRPr lang="en-US" sz="3200" b="1" dirty="0"/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Acts as emergency contact in the absence of Primary Coordinator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516636" lvl="2" indent="-457200">
              <a:buFont typeface="Wingdings" panose="05000000000000000000" pitchFamily="2" charset="2"/>
              <a:buChar char="F"/>
            </a:pPr>
            <a:r>
              <a:rPr lang="en-US" sz="3200" b="1" dirty="0" smtClean="0"/>
              <a:t>3</a:t>
            </a:r>
            <a:r>
              <a:rPr lang="en-US" sz="3200" b="1" baseline="30000" dirty="0" smtClean="0"/>
              <a:t>rd</a:t>
            </a:r>
            <a:r>
              <a:rPr lang="en-US" sz="3200" b="1" dirty="0" smtClean="0"/>
              <a:t> Backup</a:t>
            </a:r>
          </a:p>
          <a:p>
            <a:pPr marL="973836" lvl="4" indent="-457200">
              <a:buFont typeface="Arial" panose="020B0604020202020204" pitchFamily="34" charset="0"/>
              <a:buChar char="•"/>
            </a:pPr>
            <a:r>
              <a:rPr lang="en-US" sz="2400" dirty="0" smtClean="0"/>
              <a:t>Plant Operations or University Police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47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7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" y="975360"/>
            <a:ext cx="7520940" cy="548640"/>
          </a:xfrm>
        </p:spPr>
        <p:txBody>
          <a:bodyPr/>
          <a:lstStyle/>
          <a:p>
            <a:r>
              <a:rPr lang="en-US" sz="3600" dirty="0"/>
              <a:t>Snow, ice, or flooding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600200"/>
            <a:ext cx="8696395" cy="3429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600" b="0" dirty="0" smtClean="0"/>
              <a:t>Can make travel to or from campus hazardous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 smtClean="0"/>
              <a:t>University Police will determine if campus activities should be suspended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 smtClean="0"/>
              <a:t>Faculty, staff, and students will be notified through campus notifications and news releases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600" b="0" dirty="0" smtClean="0"/>
              <a:t>University Police will continually monitor weather, news, and road conditions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8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4300" y="152400"/>
            <a:ext cx="8915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accent3"/>
                </a:solidFill>
              </a:rPr>
              <a:t>Severe weather / natural hazards</a:t>
            </a:r>
            <a:endParaRPr lang="en-US" sz="3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" y="76200"/>
            <a:ext cx="7520940" cy="548640"/>
          </a:xfrm>
        </p:spPr>
        <p:txBody>
          <a:bodyPr/>
          <a:lstStyle/>
          <a:p>
            <a:r>
              <a:rPr lang="en-US" sz="3600" dirty="0" smtClean="0"/>
              <a:t>Earthquake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762000"/>
            <a:ext cx="8696395" cy="4038600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2400" i="1" dirty="0" smtClean="0"/>
              <a:t>During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Seek refuge in a doorway or under a desk or table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Stay away from glass windows, shelves, and heavy equipment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Do not run through or near buildings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 marL="0" indent="0"/>
            <a:r>
              <a:rPr lang="en-US" sz="2400" i="1" dirty="0" smtClean="0"/>
              <a:t>After Shaking: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/>
              <a:t>E</a:t>
            </a:r>
            <a:r>
              <a:rPr lang="en-US" sz="2400" b="0" dirty="0" smtClean="0"/>
              <a:t>valuate the situation and determine if emergency help is necessary.</a:t>
            </a:r>
            <a:r>
              <a:rPr lang="en-US" sz="2400" b="0" dirty="0"/>
              <a:t> </a:t>
            </a:r>
            <a:r>
              <a:rPr lang="en-US" sz="2400" b="0" dirty="0" smtClean="0"/>
              <a:t>If so,</a:t>
            </a:r>
            <a:r>
              <a:rPr lang="en-US" sz="2400" b="0" dirty="0"/>
              <a:t> </a:t>
            </a:r>
            <a:r>
              <a:rPr lang="en-US" sz="2400" b="0" dirty="0" smtClean="0"/>
              <a:t>call University Police (478</a:t>
            </a:r>
            <a:r>
              <a:rPr lang="en-US" sz="2400" b="0" dirty="0"/>
              <a:t>) </a:t>
            </a:r>
            <a:r>
              <a:rPr lang="en-US" sz="2400" b="0" dirty="0" smtClean="0"/>
              <a:t>274-7751 or 911.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Report damaged facilities to Plant </a:t>
            </a:r>
            <a:r>
              <a:rPr lang="en-US" sz="2400" b="0" dirty="0"/>
              <a:t>Operations </a:t>
            </a:r>
            <a:r>
              <a:rPr lang="en-US" sz="2400" b="0" dirty="0" smtClean="0"/>
              <a:t>(478) 275-6777</a:t>
            </a:r>
            <a:endParaRPr lang="en-US" sz="2400" b="0" dirty="0"/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 marL="0" indent="0"/>
            <a:endParaRPr lang="en-US" sz="2000" b="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3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91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520940" cy="548640"/>
          </a:xfrm>
        </p:spPr>
        <p:txBody>
          <a:bodyPr/>
          <a:lstStyle/>
          <a:p>
            <a:r>
              <a:rPr lang="en-US" sz="3600" dirty="0" smtClean="0"/>
              <a:t>Tornadoes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652" y="744735"/>
            <a:ext cx="8610600" cy="4436865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400" i="1" dirty="0" smtClean="0"/>
              <a:t>Watch: </a:t>
            </a:r>
            <a:r>
              <a:rPr lang="en-US" sz="2400" b="0" dirty="0" smtClean="0"/>
              <a:t>possibility of one or more tornadoes in the area. Continue with normal activity but monitor weather.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400" i="1" dirty="0" smtClean="0"/>
              <a:t>Warning:</a:t>
            </a:r>
            <a:r>
              <a:rPr lang="en-US" sz="2400" b="0" dirty="0" smtClean="0"/>
              <a:t> a tornado has been sighted and may be approaching. Seek shelter immediately. 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i="1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Seek shelter in the lowest level of the building </a:t>
            </a:r>
            <a:endParaRPr lang="en-US" sz="2400" b="0" dirty="0"/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400" b="0" dirty="0" smtClean="0">
                <a:hlinkClick r:id="rId2"/>
              </a:rPr>
              <a:t>shelter locations</a:t>
            </a:r>
            <a:endParaRPr lang="en-US" sz="2400" b="0" dirty="0" smtClean="0"/>
          </a:p>
          <a:p>
            <a:pPr lvl="4">
              <a:buFont typeface="Arial" panose="020B0604020202020204" pitchFamily="34" charset="0"/>
              <a:buChar char="•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Get under a heavy desk or sit next to the wall and cover your head with your arms/hands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4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400" b="0" dirty="0" smtClean="0"/>
              <a:t>Do not waste time opening windows or doors to equalize air pressure – could cause explosion if a spill has occurred</a:t>
            </a:r>
            <a:endParaRPr lang="en-US" sz="24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4" cstate="email">
              <a:alphaModFix amt="75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3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3600" dirty="0"/>
              <a:t>Thunderstorms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838200"/>
            <a:ext cx="8620195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Can bring heavy rain, hail, strong winds, and occasionally snow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/>
              <a:t>Lightening during dry periods can start fires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i="1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 smtClean="0"/>
              <a:t>Watch: </a:t>
            </a:r>
            <a:r>
              <a:rPr lang="en-US" sz="2000" b="0" dirty="0" smtClean="0"/>
              <a:t>conditions are favorable for severe weather. Continue normal activities, but monitor weather closely.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i="1" dirty="0" smtClean="0"/>
              <a:t>Warning:</a:t>
            </a:r>
            <a:r>
              <a:rPr lang="en-US" sz="2000" b="0" dirty="0" smtClean="0"/>
              <a:t> seek shelter immediately in predesignated area of the building and monitor conditions until storm passes</a:t>
            </a:r>
          </a:p>
          <a:p>
            <a:pPr marL="0" indent="0"/>
            <a:endParaRPr lang="en-US" sz="2000" b="0" dirty="0" smtClean="0"/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Stay away from windows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Do not use electrical appliances</a:t>
            </a:r>
            <a:endParaRPr lang="en-US" sz="2000" b="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400" dirty="0">
                <a:solidFill>
                  <a:schemeClr val="accent3"/>
                </a:solidFill>
              </a:rPr>
              <a:t>Bomb threats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762000"/>
            <a:ext cx="8772595" cy="44196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DO NOT HANDLE the object you observe as a suspicious object or potential bomb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Clear the area immediately and call University </a:t>
            </a:r>
            <a:r>
              <a:rPr lang="en-US" sz="1800" b="0" dirty="0"/>
              <a:t>Police (478) 274-7751 or </a:t>
            </a:r>
            <a:r>
              <a:rPr lang="en-US" sz="1800" b="0" dirty="0" smtClean="0"/>
              <a:t>911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1800" b="0" dirty="0" smtClean="0"/>
          </a:p>
          <a:p>
            <a:pPr marL="0" indent="0"/>
            <a:r>
              <a:rPr lang="en-US" sz="1800" i="1" dirty="0" smtClean="0"/>
              <a:t>If your building is not evacuated: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1800" b="0" dirty="0" smtClean="0"/>
              <a:t>Police may lead a search of the area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Employees in affected area may be asked to help identify items or conduct a search under the direction of police or </a:t>
            </a:r>
            <a:r>
              <a:rPr lang="en-US" sz="1800" dirty="0" smtClean="0"/>
              <a:t>maintenance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1800" dirty="0"/>
          </a:p>
          <a:p>
            <a:pPr marL="0" lvl="1" indent="0">
              <a:buClrTx/>
              <a:buNone/>
            </a:pPr>
            <a:r>
              <a:rPr lang="en-US" sz="1800" b="1" i="1" dirty="0" smtClean="0"/>
              <a:t>If your building is evacuated: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Follow evacuation </a:t>
            </a:r>
            <a:r>
              <a:rPr lang="en-US" sz="1800" dirty="0" smtClean="0"/>
              <a:t>protocols – assembly areas indicated in this presentation and in your handbook</a:t>
            </a:r>
            <a:endParaRPr lang="en-US" sz="1800" dirty="0"/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/>
              <a:t>Once outside, stay away from buildings, vehicles, and trash </a:t>
            </a:r>
            <a:r>
              <a:rPr lang="en-US" sz="1800" dirty="0" smtClean="0"/>
              <a:t>containers</a:t>
            </a:r>
          </a:p>
          <a:p>
            <a:pPr marL="342900" lvl="1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1800" dirty="0" smtClean="0"/>
              <a:t>Police will lead search of the area</a:t>
            </a:r>
            <a:endParaRPr lang="en-US" sz="1800" dirty="0"/>
          </a:p>
          <a:p>
            <a:pPr lvl="1">
              <a:buFont typeface="Wingdings" panose="05000000000000000000" pitchFamily="2" charset="2"/>
              <a:buChar char="F"/>
            </a:pPr>
            <a:endParaRPr lang="en-US" sz="1800" b="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45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520940" cy="548640"/>
          </a:xfrm>
        </p:spPr>
        <p:txBody>
          <a:bodyPr/>
          <a:lstStyle/>
          <a:p>
            <a:r>
              <a:rPr lang="en-US" sz="4000" dirty="0">
                <a:solidFill>
                  <a:schemeClr val="accent3"/>
                </a:solidFill>
              </a:rPr>
              <a:t>Hazardous material spills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3962400"/>
          </a:xfrm>
        </p:spPr>
        <p:txBody>
          <a:bodyPr>
            <a:normAutofit lnSpcReduction="10000"/>
          </a:bodyPr>
          <a:lstStyle/>
          <a:p>
            <a:pPr marL="342900" lvl="2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r>
              <a:rPr lang="en-US" sz="2000" b="0" dirty="0" smtClean="0"/>
              <a:t>Any spillage of a hazardous chemical should be reported to the </a:t>
            </a:r>
            <a:r>
              <a:rPr lang="en-US" sz="2000" dirty="0" smtClean="0"/>
              <a:t>Facilities Director</a:t>
            </a:r>
            <a:r>
              <a:rPr lang="en-US" sz="2000" b="0" dirty="0" smtClean="0"/>
              <a:t> </a:t>
            </a:r>
            <a:r>
              <a:rPr lang="en-US" sz="2000" b="0" dirty="0" smtClean="0"/>
              <a:t>(478) </a:t>
            </a:r>
            <a:r>
              <a:rPr lang="en-US" sz="2000" b="0" dirty="0" smtClean="0"/>
              <a:t>934-3008 </a:t>
            </a:r>
            <a:r>
              <a:rPr lang="en-US" sz="2000" dirty="0" smtClean="0"/>
              <a:t>during normal working hours </a:t>
            </a:r>
            <a:r>
              <a:rPr lang="en-US" sz="2000" b="0" dirty="0" smtClean="0"/>
              <a:t>or University </a:t>
            </a:r>
            <a:r>
              <a:rPr lang="en-US" sz="2000" dirty="0"/>
              <a:t>Police (478) 274-7751</a:t>
            </a:r>
            <a:r>
              <a:rPr lang="en-US" sz="2000" dirty="0" smtClean="0"/>
              <a:t>.</a:t>
            </a:r>
            <a:endParaRPr lang="en-US" sz="2000" b="0" dirty="0" smtClean="0"/>
          </a:p>
          <a:p>
            <a:pPr marL="342900" lvl="2" indent="-342900">
              <a:spcBef>
                <a:spcPts val="800"/>
              </a:spcBef>
              <a:buClrTx/>
              <a:buFont typeface="Wingdings" panose="05000000000000000000" pitchFamily="2" charset="2"/>
              <a:buChar char="F"/>
            </a:pPr>
            <a:endParaRPr lang="en-US" sz="2000" b="0" dirty="0" smtClean="0"/>
          </a:p>
          <a:p>
            <a:pPr marL="0" indent="0"/>
            <a:r>
              <a:rPr lang="en-US" sz="2000" i="1" dirty="0" smtClean="0"/>
              <a:t>Reporting: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Be specific about the material involved and approximate quantities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The </a:t>
            </a:r>
            <a:r>
              <a:rPr lang="en-US" sz="2000" b="0" dirty="0" smtClean="0"/>
              <a:t>Facilities Director</a:t>
            </a:r>
            <a:r>
              <a:rPr lang="en-US" sz="2000" b="0" dirty="0" smtClean="0"/>
              <a:t> </a:t>
            </a:r>
            <a:r>
              <a:rPr lang="en-US" sz="2000" b="0" dirty="0" smtClean="0"/>
              <a:t>will initiate the response of appropriate response teams to effectively clean up the spill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Vacate the area and seal it off to prevent further contamination of other areas until response teams arrive</a:t>
            </a:r>
          </a:p>
          <a:p>
            <a:pPr>
              <a:buFont typeface="Wingdings" panose="05000000000000000000" pitchFamily="2" charset="2"/>
              <a:buChar char="F"/>
            </a:pPr>
            <a:r>
              <a:rPr lang="en-US" sz="2000" b="0" dirty="0" smtClean="0"/>
              <a:t>If evacuation of the building is required, follow evacuation protocols</a:t>
            </a:r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 smtClean="0"/>
          </a:p>
          <a:p>
            <a:pPr>
              <a:buFont typeface="Wingdings" panose="05000000000000000000" pitchFamily="2" charset="2"/>
              <a:buChar char="F"/>
            </a:pPr>
            <a:endParaRPr lang="en-US" sz="2000" b="0" dirty="0" smtClean="0"/>
          </a:p>
          <a:p>
            <a:pPr marL="0" indent="0"/>
            <a:endParaRPr lang="en-US" sz="2000" b="0" dirty="0" smtClean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5867400"/>
            <a:ext cx="619195" cy="8421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5029200"/>
            <a:ext cx="9144000" cy="1828800"/>
          </a:xfrm>
          <a:prstGeom prst="rect">
            <a:avLst/>
          </a:prstGeom>
          <a:blipFill dpi="0" rotWithShape="1">
            <a:blip r:embed="rId3" cstate="email">
              <a:alphaModFix amt="7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62000" b="-1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Custom 3">
      <a:dk1>
        <a:srgbClr val="000000"/>
      </a:dk1>
      <a:lt1>
        <a:sysClr val="window" lastClr="FFFFFF"/>
      </a:lt1>
      <a:dk2>
        <a:srgbClr val="C7A2E3"/>
      </a:dk2>
      <a:lt2>
        <a:srgbClr val="FFFFFF"/>
      </a:lt2>
      <a:accent1>
        <a:srgbClr val="7030A0"/>
      </a:accent1>
      <a:accent2>
        <a:srgbClr val="A5A5A5"/>
      </a:accent2>
      <a:accent3>
        <a:srgbClr val="7030A0"/>
      </a:accent3>
      <a:accent4>
        <a:srgbClr val="39639D"/>
      </a:accent4>
      <a:accent5>
        <a:srgbClr val="474B78"/>
      </a:accent5>
      <a:accent6>
        <a:srgbClr val="7D3C4A"/>
      </a:accent6>
      <a:hlink>
        <a:srgbClr val="7030A0"/>
      </a:hlink>
      <a:folHlink>
        <a:srgbClr val="A5A5A5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536</TotalTime>
  <Words>1228</Words>
  <Application>Microsoft Office PowerPoint</Application>
  <PresentationFormat>On-screen Show (4:3)</PresentationFormat>
  <Paragraphs>174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Dotum</vt:lpstr>
      <vt:lpstr>Franklin Gothic Book</vt:lpstr>
      <vt:lpstr>Franklin Gothic Medium</vt:lpstr>
      <vt:lpstr>Tunga</vt:lpstr>
      <vt:lpstr>Wingdings</vt:lpstr>
      <vt:lpstr>Angles</vt:lpstr>
      <vt:lpstr>Building Coordinator Training Dublin Campus</vt:lpstr>
      <vt:lpstr>Building Coordinator responsibilities</vt:lpstr>
      <vt:lpstr>Building Coordinator Positions</vt:lpstr>
      <vt:lpstr>Snow, ice, or flooding</vt:lpstr>
      <vt:lpstr>Earthquake</vt:lpstr>
      <vt:lpstr>Tornadoes</vt:lpstr>
      <vt:lpstr>Thunderstorms</vt:lpstr>
      <vt:lpstr>Bomb threats</vt:lpstr>
      <vt:lpstr>Hazardous material spills</vt:lpstr>
      <vt:lpstr>Natural gas leak</vt:lpstr>
      <vt:lpstr>Fires</vt:lpstr>
      <vt:lpstr>Active shooters</vt:lpstr>
      <vt:lpstr>Evacuation and assembly</vt:lpstr>
      <vt:lpstr>Severe weather shelter areas</vt:lpstr>
      <vt:lpstr>PowerPoint Presentation</vt:lpstr>
      <vt:lpstr>PowerPoint Presentation</vt:lpstr>
      <vt:lpstr>PowerPoint Presentation</vt:lpstr>
      <vt:lpstr>Outdoor assembly</vt:lpstr>
      <vt:lpstr>PowerPoint Presentation</vt:lpstr>
      <vt:lpstr>First aid</vt:lpstr>
      <vt:lpstr>Automated external defibrillator (AED)</vt:lpstr>
      <vt:lpstr>contact info</vt:lpstr>
      <vt:lpstr>Helpful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Supervisor Training</dc:title>
  <dc:creator>Taylor Upole</dc:creator>
  <cp:lastModifiedBy>Ardelean, Ron</cp:lastModifiedBy>
  <cp:revision>89</cp:revision>
  <dcterms:created xsi:type="dcterms:W3CDTF">2016-02-18T13:12:37Z</dcterms:created>
  <dcterms:modified xsi:type="dcterms:W3CDTF">2020-11-20T13:24:30Z</dcterms:modified>
</cp:coreProperties>
</file>